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2" r:id="rId4"/>
    <p:sldId id="263" r:id="rId5"/>
    <p:sldId id="264" r:id="rId6"/>
    <p:sldId id="265" r:id="rId7"/>
    <p:sldId id="267"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91" autoAdjust="0"/>
    <p:restoredTop sz="94660"/>
  </p:normalViewPr>
  <p:slideViewPr>
    <p:cSldViewPr snapToGrid="0">
      <p:cViewPr varScale="1">
        <p:scale>
          <a:sx n="69" d="100"/>
          <a:sy n="69" d="100"/>
        </p:scale>
        <p:origin x="22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FDF5-9AEC-436E-AA8B-5785ECA559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0FD3C3-9A9C-4D0F-92AC-D66C6EB06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580265-DAEA-4986-BF19-CADE2B55740C}"/>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28F49122-2ECA-43F8-99D3-74D35F05AA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8FAE9-98BD-4583-A6DB-64F1B3C9CCC3}"/>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4284553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06CD-941F-4B24-9630-D60BE281F6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0FCC1C-8A7F-4FC2-A2CB-E2D0894546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04345-ABA0-4118-8ED6-97A6F81695AE}"/>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34CC0B7F-B034-46D7-A99C-D330D49C2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BFE35-1BDB-495E-9F56-1905EF718EA8}"/>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857905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01DC2-582F-44A7-9292-C464BD9BEF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705BBC-C5E1-4E9E-9925-0F8EBBB278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DCEFE-4A1B-4110-8FCD-DF5955D45A84}"/>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43F921C5-7153-4754-B462-25C798C58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1BFEE8-4C3F-431F-9CAF-F0E260FB64FB}"/>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181314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E6B14-6865-4988-AE10-C90C93BB6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0B3B6B-8076-44F9-AC94-D7824F7DDC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CE315-8483-4562-944B-7566FB06D5DD}"/>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CFBDAD7C-6D57-4E29-8FFA-D6B61DA5E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AD9EF-C3CF-448F-89AE-AF46637D2163}"/>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259188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1AE6F-93A4-4460-A874-432CF658D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3E55DE-352D-4DDF-AA74-80609A659F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BCB4C6-6E63-4A8B-82BB-F57819FF28D2}"/>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B57F5591-AF93-4B29-B476-70D4DF344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BB2685-BF10-4FDB-9BBE-69A79DC1D248}"/>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341732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F81B0-5F1E-428F-B328-2E1AD55C7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23CA02-0070-4C6B-BF66-1DDF1686E0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C9D526-8D11-4B41-A013-1C8D94EEB6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DD8B8A-0181-43DD-9C58-C95374BFD19C}"/>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6" name="Footer Placeholder 5">
            <a:extLst>
              <a:ext uri="{FF2B5EF4-FFF2-40B4-BE49-F238E27FC236}">
                <a16:creationId xmlns:a16="http://schemas.microsoft.com/office/drawing/2014/main" id="{7A3E035D-8433-4925-A573-B96A63879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EE783F-67BA-46FC-A087-0CBC3EC5E80A}"/>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4200424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A2EB-393C-430C-9BBC-7C92111B88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0DCF96-8098-4CA8-AFE7-802F572446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1517BEB-4B51-44C1-B970-6D8AB6E91A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753AAC-FF57-4F22-95EE-491CAA1E6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E13BE3-DD31-4135-AE4E-435607802B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A50214-82D0-47D9-A93F-27CB3F6B71B3}"/>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8" name="Footer Placeholder 7">
            <a:extLst>
              <a:ext uri="{FF2B5EF4-FFF2-40B4-BE49-F238E27FC236}">
                <a16:creationId xmlns:a16="http://schemas.microsoft.com/office/drawing/2014/main" id="{6C28928D-C0AC-4B4E-AA41-B32AC80E03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FAFC2E-C814-40CC-8029-8154B737E779}"/>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47688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F2790-1101-441E-99D3-AA4E8D698C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227563-10CC-4A66-991A-C1D5C575DE0B}"/>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4" name="Footer Placeholder 3">
            <a:extLst>
              <a:ext uri="{FF2B5EF4-FFF2-40B4-BE49-F238E27FC236}">
                <a16:creationId xmlns:a16="http://schemas.microsoft.com/office/drawing/2014/main" id="{7465076F-E097-4864-B631-8F1B51B514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A0054C-132C-49F0-859A-457FF4FF2EA0}"/>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960531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8A0887-8EC2-465B-9C43-41590744E20F}"/>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3" name="Footer Placeholder 2">
            <a:extLst>
              <a:ext uri="{FF2B5EF4-FFF2-40B4-BE49-F238E27FC236}">
                <a16:creationId xmlns:a16="http://schemas.microsoft.com/office/drawing/2014/main" id="{63C3BB70-BF24-4891-AA38-2867EA93F9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BD420-DFFF-47FD-91A2-F68D3676BFC0}"/>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235034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3AEEC-0BA7-413D-97E1-F000929DDC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EED549-2CBE-4978-B272-E2B3EAE8A5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C7881D-7039-47BD-BCE5-7D812F9B9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50CD19-B4F8-4CAD-A50B-8DD5EFC2E4A8}"/>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6" name="Footer Placeholder 5">
            <a:extLst>
              <a:ext uri="{FF2B5EF4-FFF2-40B4-BE49-F238E27FC236}">
                <a16:creationId xmlns:a16="http://schemas.microsoft.com/office/drawing/2014/main" id="{5D9ACC53-58AD-47CC-A3B2-456778BFF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BD669-E8D7-4EE9-B648-1FC2C88D959E}"/>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427963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E4C5-029B-45B7-8425-CA245B69F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B38C5F-AA28-4038-867C-73C1A6CB96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9FFFA4-4298-4F71-91B8-CFADFEF32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B985D6-FA4F-4002-954A-96D7745E1C5B}"/>
              </a:ext>
            </a:extLst>
          </p:cNvPr>
          <p:cNvSpPr>
            <a:spLocks noGrp="1"/>
          </p:cNvSpPr>
          <p:nvPr>
            <p:ph type="dt" sz="half" idx="10"/>
          </p:nvPr>
        </p:nvSpPr>
        <p:spPr/>
        <p:txBody>
          <a:bodyPr/>
          <a:lstStyle/>
          <a:p>
            <a:fld id="{EA2D7C8A-2322-4C66-8B13-F2D4A13D01A3}" type="datetimeFigureOut">
              <a:rPr lang="en-US" smtClean="0"/>
              <a:t>6/16/2018</a:t>
            </a:fld>
            <a:endParaRPr lang="en-US"/>
          </a:p>
        </p:txBody>
      </p:sp>
      <p:sp>
        <p:nvSpPr>
          <p:cNvPr id="6" name="Footer Placeholder 5">
            <a:extLst>
              <a:ext uri="{FF2B5EF4-FFF2-40B4-BE49-F238E27FC236}">
                <a16:creationId xmlns:a16="http://schemas.microsoft.com/office/drawing/2014/main" id="{4CABD8F9-3362-40EC-8F49-B06F8C3D76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08AA73-1775-4D93-9ECF-9E36BD54F6E6}"/>
              </a:ext>
            </a:extLst>
          </p:cNvPr>
          <p:cNvSpPr>
            <a:spLocks noGrp="1"/>
          </p:cNvSpPr>
          <p:nvPr>
            <p:ph type="sldNum" sz="quarter" idx="12"/>
          </p:nvPr>
        </p:nvSpPr>
        <p:spPr/>
        <p:txBody>
          <a:bodyPr/>
          <a:lstStyle/>
          <a:p>
            <a:fld id="{49325D52-E144-4E60-AA5C-78714721DF40}" type="slidenum">
              <a:rPr lang="en-US" smtClean="0"/>
              <a:t>‹#›</a:t>
            </a:fld>
            <a:endParaRPr lang="en-US"/>
          </a:p>
        </p:txBody>
      </p:sp>
    </p:spTree>
    <p:extLst>
      <p:ext uri="{BB962C8B-B14F-4D97-AF65-F5344CB8AC3E}">
        <p14:creationId xmlns:p14="http://schemas.microsoft.com/office/powerpoint/2010/main" val="81322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2A5E5C-05B3-4744-B708-19387D6934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D6D2C6-777C-4C16-AD2D-0B6EB224A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33831-98C8-4256-9E9F-BA87EEFE5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2D7C8A-2322-4C66-8B13-F2D4A13D01A3}" type="datetimeFigureOut">
              <a:rPr lang="en-US" smtClean="0"/>
              <a:t>6/16/2018</a:t>
            </a:fld>
            <a:endParaRPr lang="en-US"/>
          </a:p>
        </p:txBody>
      </p:sp>
      <p:sp>
        <p:nvSpPr>
          <p:cNvPr id="5" name="Footer Placeholder 4">
            <a:extLst>
              <a:ext uri="{FF2B5EF4-FFF2-40B4-BE49-F238E27FC236}">
                <a16:creationId xmlns:a16="http://schemas.microsoft.com/office/drawing/2014/main" id="{686F854C-76BB-4C67-AC29-528C4A765E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C45ACB-12B3-464F-BFAB-7364E50EFF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25D52-E144-4E60-AA5C-78714721DF40}" type="slidenum">
              <a:rPr lang="en-US" smtClean="0"/>
              <a:t>‹#›</a:t>
            </a:fld>
            <a:endParaRPr lang="en-US"/>
          </a:p>
        </p:txBody>
      </p:sp>
    </p:spTree>
    <p:extLst>
      <p:ext uri="{BB962C8B-B14F-4D97-AF65-F5344CB8AC3E}">
        <p14:creationId xmlns:p14="http://schemas.microsoft.com/office/powerpoint/2010/main" val="2796269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577FE3-B840-4563-93E2-B9D2D1009436}"/>
              </a:ext>
            </a:extLst>
          </p:cNvPr>
          <p:cNvSpPr txBox="1"/>
          <p:nvPr/>
        </p:nvSpPr>
        <p:spPr>
          <a:xfrm>
            <a:off x="0" y="619795"/>
            <a:ext cx="12192000" cy="1569660"/>
          </a:xfrm>
          <a:prstGeom prst="rect">
            <a:avLst/>
          </a:prstGeom>
          <a:noFill/>
        </p:spPr>
        <p:txBody>
          <a:bodyPr wrap="square" rtlCol="0">
            <a:spAutoFit/>
          </a:bodyPr>
          <a:lstStyle/>
          <a:p>
            <a:pPr algn="ctr"/>
            <a:r>
              <a:rPr lang="en-US" sz="9600" b="1" dirty="0"/>
              <a:t>The Father’s Heart</a:t>
            </a:r>
          </a:p>
        </p:txBody>
      </p:sp>
      <p:pic>
        <p:nvPicPr>
          <p:cNvPr id="3" name="Picture 2">
            <a:extLst>
              <a:ext uri="{FF2B5EF4-FFF2-40B4-BE49-F238E27FC236}">
                <a16:creationId xmlns:a16="http://schemas.microsoft.com/office/drawing/2014/main" id="{E59CF077-FA88-46BD-932B-388D5C0FD3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9973" y="2380891"/>
            <a:ext cx="4959348" cy="3719511"/>
          </a:xfrm>
          <a:prstGeom prst="rect">
            <a:avLst/>
          </a:prstGeom>
        </p:spPr>
      </p:pic>
      <p:sp>
        <p:nvSpPr>
          <p:cNvPr id="4" name="TextBox 3">
            <a:extLst>
              <a:ext uri="{FF2B5EF4-FFF2-40B4-BE49-F238E27FC236}">
                <a16:creationId xmlns:a16="http://schemas.microsoft.com/office/drawing/2014/main" id="{DA53CD29-F061-4021-A62F-79F1C39665F1}"/>
              </a:ext>
            </a:extLst>
          </p:cNvPr>
          <p:cNvSpPr txBox="1"/>
          <p:nvPr/>
        </p:nvSpPr>
        <p:spPr>
          <a:xfrm>
            <a:off x="0" y="6211669"/>
            <a:ext cx="12370279" cy="646331"/>
          </a:xfrm>
          <a:prstGeom prst="rect">
            <a:avLst/>
          </a:prstGeom>
          <a:noFill/>
        </p:spPr>
        <p:txBody>
          <a:bodyPr wrap="square" rtlCol="0">
            <a:spAutoFit/>
          </a:bodyPr>
          <a:lstStyle/>
          <a:p>
            <a:pPr algn="ctr"/>
            <a:r>
              <a:rPr lang="en-US" sz="3600" b="1" dirty="0"/>
              <a:t>Lk. 15:11-32</a:t>
            </a:r>
          </a:p>
        </p:txBody>
      </p:sp>
    </p:spTree>
    <p:extLst>
      <p:ext uri="{BB962C8B-B14F-4D97-AF65-F5344CB8AC3E}">
        <p14:creationId xmlns:p14="http://schemas.microsoft.com/office/powerpoint/2010/main" val="302101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24158F-D940-4847-99EF-D7E39727D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3470" y="2402596"/>
            <a:ext cx="5565059" cy="4173794"/>
          </a:xfrm>
          <a:prstGeom prst="rect">
            <a:avLst/>
          </a:prstGeom>
        </p:spPr>
      </p:pic>
      <p:sp>
        <p:nvSpPr>
          <p:cNvPr id="6" name="Rectangle 5">
            <a:extLst>
              <a:ext uri="{FF2B5EF4-FFF2-40B4-BE49-F238E27FC236}">
                <a16:creationId xmlns:a16="http://schemas.microsoft.com/office/drawing/2014/main" id="{8851E398-7EAE-4413-943C-DF11BBAB8484}"/>
              </a:ext>
            </a:extLst>
          </p:cNvPr>
          <p:cNvSpPr/>
          <p:nvPr/>
        </p:nvSpPr>
        <p:spPr>
          <a:xfrm>
            <a:off x="-110836" y="129606"/>
            <a:ext cx="12302836" cy="2092881"/>
          </a:xfrm>
          <a:prstGeom prst="rect">
            <a:avLst/>
          </a:prstGeom>
        </p:spPr>
        <p:txBody>
          <a:bodyPr wrap="square">
            <a:spAutoFit/>
          </a:bodyPr>
          <a:lstStyle/>
          <a:p>
            <a:pPr algn="ctr"/>
            <a:r>
              <a:rPr lang="en-US" sz="2800" b="1" dirty="0" err="1">
                <a:latin typeface="Georgia" panose="02040502050405020303" pitchFamily="18" charset="0"/>
              </a:rPr>
              <a:t>Luk</a:t>
            </a:r>
            <a:r>
              <a:rPr lang="en-US" sz="2800" b="1" dirty="0">
                <a:latin typeface="Georgia" panose="02040502050405020303" pitchFamily="18" charset="0"/>
              </a:rPr>
              <a:t> 15:11-12  Then He said: "A certain man had two sons.  (12)  And the younger of them said to </a:t>
            </a:r>
            <a:r>
              <a:rPr lang="en-US" sz="2800" b="1" i="1" dirty="0">
                <a:latin typeface="Georgia" panose="02040502050405020303" pitchFamily="18" charset="0"/>
              </a:rPr>
              <a:t>his</a:t>
            </a:r>
            <a:r>
              <a:rPr lang="en-US" sz="2800" b="1" dirty="0">
                <a:latin typeface="Georgia" panose="02040502050405020303" pitchFamily="18" charset="0"/>
              </a:rPr>
              <a:t> father, 'Father, give me the portion of goods that falls </a:t>
            </a:r>
            <a:r>
              <a:rPr lang="en-US" sz="2800" b="1" i="1" dirty="0">
                <a:latin typeface="Georgia" panose="02040502050405020303" pitchFamily="18" charset="0"/>
              </a:rPr>
              <a:t>to me.</a:t>
            </a:r>
            <a:r>
              <a:rPr lang="en-US" sz="2800" b="1" dirty="0">
                <a:latin typeface="Georgia" panose="02040502050405020303" pitchFamily="18" charset="0"/>
              </a:rPr>
              <a:t>' So he divided to </a:t>
            </a:r>
            <a:r>
              <a:rPr lang="en-US" sz="2800" b="1" u="sng" dirty="0">
                <a:latin typeface="Georgia" panose="02040502050405020303" pitchFamily="18" charset="0"/>
              </a:rPr>
              <a:t>them</a:t>
            </a:r>
            <a:r>
              <a:rPr lang="en-US" sz="2800" b="1" dirty="0">
                <a:latin typeface="Georgia" panose="02040502050405020303" pitchFamily="18" charset="0"/>
              </a:rPr>
              <a:t> </a:t>
            </a:r>
            <a:r>
              <a:rPr lang="en-US" sz="2800" b="1" i="1" dirty="0">
                <a:latin typeface="Georgia" panose="02040502050405020303" pitchFamily="18" charset="0"/>
              </a:rPr>
              <a:t>his</a:t>
            </a:r>
            <a:r>
              <a:rPr lang="en-US" sz="2800" b="1" dirty="0">
                <a:latin typeface="Georgia" panose="02040502050405020303" pitchFamily="18" charset="0"/>
              </a:rPr>
              <a:t> livelihood.</a:t>
            </a:r>
          </a:p>
          <a:p>
            <a:endParaRPr lang="en-US" dirty="0">
              <a:latin typeface="Verdana" panose="020B0604030504040204" pitchFamily="34" charset="0"/>
            </a:endParaRPr>
          </a:p>
        </p:txBody>
      </p:sp>
    </p:spTree>
    <p:extLst>
      <p:ext uri="{BB962C8B-B14F-4D97-AF65-F5344CB8AC3E}">
        <p14:creationId xmlns:p14="http://schemas.microsoft.com/office/powerpoint/2010/main" val="109447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1EEB038D-3F64-4020-9C06-A05B6AAA47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64" y="307447"/>
            <a:ext cx="5361709" cy="4021283"/>
          </a:xfrm>
          <a:prstGeom prst="rect">
            <a:avLst/>
          </a:prstGeom>
        </p:spPr>
      </p:pic>
      <p:sp>
        <p:nvSpPr>
          <p:cNvPr id="38" name="Rectangle 37">
            <a:extLst>
              <a:ext uri="{FF2B5EF4-FFF2-40B4-BE49-F238E27FC236}">
                <a16:creationId xmlns:a16="http://schemas.microsoft.com/office/drawing/2014/main" id="{C621D087-321E-4E13-BB0C-703931A1D1D6}"/>
              </a:ext>
            </a:extLst>
          </p:cNvPr>
          <p:cNvSpPr/>
          <p:nvPr/>
        </p:nvSpPr>
        <p:spPr>
          <a:xfrm>
            <a:off x="6096000" y="184450"/>
            <a:ext cx="6096000" cy="3108543"/>
          </a:xfrm>
          <a:prstGeom prst="rect">
            <a:avLst/>
          </a:prstGeom>
        </p:spPr>
        <p:txBody>
          <a:bodyPr>
            <a:spAutoFit/>
          </a:bodyPr>
          <a:lstStyle/>
          <a:p>
            <a:r>
              <a:rPr lang="en-US" sz="2800" b="1" dirty="0" err="1">
                <a:latin typeface="Verdana" panose="020B0604030504040204" pitchFamily="34" charset="0"/>
              </a:rPr>
              <a:t>Luk</a:t>
            </a:r>
            <a:r>
              <a:rPr lang="en-US" sz="2800" b="1" dirty="0">
                <a:latin typeface="Verdana" panose="020B0604030504040204" pitchFamily="34" charset="0"/>
              </a:rPr>
              <a:t> 15:13-14  And not many days after, the younger son gathered all together, journeyed to a far country, and there wasted his possessions with prodigal living. </a:t>
            </a:r>
            <a:r>
              <a:rPr lang="en-US" dirty="0">
                <a:solidFill>
                  <a:srgbClr val="BF3030"/>
                </a:solidFill>
                <a:latin typeface="Verdana" panose="020B0604030504040204" pitchFamily="34" charset="0"/>
              </a:rPr>
              <a:t> </a:t>
            </a:r>
            <a:endParaRPr lang="en-US" dirty="0">
              <a:latin typeface="Verdana" panose="020B0604030504040204" pitchFamily="34" charset="0"/>
            </a:endParaRPr>
          </a:p>
        </p:txBody>
      </p:sp>
      <p:pic>
        <p:nvPicPr>
          <p:cNvPr id="40" name="Picture 39">
            <a:extLst>
              <a:ext uri="{FF2B5EF4-FFF2-40B4-BE49-F238E27FC236}">
                <a16:creationId xmlns:a16="http://schemas.microsoft.com/office/drawing/2014/main" id="{C210F945-A56E-4BAA-8E90-FD66C496D8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6329" y="3429000"/>
            <a:ext cx="4619404" cy="3464553"/>
          </a:xfrm>
          <a:prstGeom prst="rect">
            <a:avLst/>
          </a:prstGeom>
        </p:spPr>
      </p:pic>
      <p:sp>
        <p:nvSpPr>
          <p:cNvPr id="41" name="Rectangle 40">
            <a:extLst>
              <a:ext uri="{FF2B5EF4-FFF2-40B4-BE49-F238E27FC236}">
                <a16:creationId xmlns:a16="http://schemas.microsoft.com/office/drawing/2014/main" id="{5FE2D1C8-C4A6-4687-8A6E-47B9BB25E0E8}"/>
              </a:ext>
            </a:extLst>
          </p:cNvPr>
          <p:cNvSpPr/>
          <p:nvPr/>
        </p:nvSpPr>
        <p:spPr>
          <a:xfrm>
            <a:off x="0" y="4818275"/>
            <a:ext cx="6670964" cy="1815882"/>
          </a:xfrm>
          <a:prstGeom prst="rect">
            <a:avLst/>
          </a:prstGeom>
        </p:spPr>
        <p:txBody>
          <a:bodyPr wrap="square">
            <a:spAutoFit/>
          </a:bodyPr>
          <a:lstStyle/>
          <a:p>
            <a:r>
              <a:rPr lang="en-US" sz="2800" b="1" dirty="0">
                <a:latin typeface="Verdana" panose="020B0604030504040204" pitchFamily="34" charset="0"/>
              </a:rPr>
              <a:t>(14)  But when he had spent all, there arose a severe famine in that land, and he began to be in want</a:t>
            </a:r>
            <a:r>
              <a:rPr lang="en-US" sz="2800" dirty="0">
                <a:solidFill>
                  <a:schemeClr val="accent6">
                    <a:lumMod val="50000"/>
                  </a:schemeClr>
                </a:solidFill>
                <a:latin typeface="Verdana" panose="020B0604030504040204" pitchFamily="34" charset="0"/>
              </a:rPr>
              <a:t>.</a:t>
            </a:r>
          </a:p>
        </p:txBody>
      </p:sp>
    </p:spTree>
    <p:extLst>
      <p:ext uri="{BB962C8B-B14F-4D97-AF65-F5344CB8AC3E}">
        <p14:creationId xmlns:p14="http://schemas.microsoft.com/office/powerpoint/2010/main" val="1402339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562E871-089C-4969-8C6B-9B1941509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963" y="3281795"/>
            <a:ext cx="4768274" cy="3576205"/>
          </a:xfrm>
          <a:prstGeom prst="rect">
            <a:avLst/>
          </a:prstGeom>
        </p:spPr>
      </p:pic>
      <p:sp>
        <p:nvSpPr>
          <p:cNvPr id="4" name="Rectangle 3">
            <a:extLst>
              <a:ext uri="{FF2B5EF4-FFF2-40B4-BE49-F238E27FC236}">
                <a16:creationId xmlns:a16="http://schemas.microsoft.com/office/drawing/2014/main" id="{C24970D0-C030-4621-88B2-E275DF2F09DE}"/>
              </a:ext>
            </a:extLst>
          </p:cNvPr>
          <p:cNvSpPr/>
          <p:nvPr/>
        </p:nvSpPr>
        <p:spPr>
          <a:xfrm>
            <a:off x="1" y="293546"/>
            <a:ext cx="8825344" cy="1384995"/>
          </a:xfrm>
          <a:prstGeom prst="rect">
            <a:avLst/>
          </a:prstGeom>
        </p:spPr>
        <p:txBody>
          <a:bodyPr wrap="square">
            <a:spAutoFit/>
          </a:bodyPr>
          <a:lstStyle/>
          <a:p>
            <a:r>
              <a:rPr lang="en-US" sz="2800" b="1" dirty="0" err="1">
                <a:latin typeface="Verdana" panose="020B0604030504040204" pitchFamily="34" charset="0"/>
              </a:rPr>
              <a:t>Luk</a:t>
            </a:r>
            <a:r>
              <a:rPr lang="en-US" sz="2800" b="1" dirty="0">
                <a:latin typeface="Verdana" panose="020B0604030504040204" pitchFamily="34" charset="0"/>
              </a:rPr>
              <a:t> 15:15-16  Then he went and joined himself to a citizen of that country, and he sent him into his fields to feed swine</a:t>
            </a:r>
            <a:r>
              <a:rPr lang="en-US" sz="2800" dirty="0">
                <a:latin typeface="Verdana" panose="020B0604030504040204" pitchFamily="34" charset="0"/>
              </a:rPr>
              <a:t>. </a:t>
            </a:r>
            <a:r>
              <a:rPr lang="en-US" dirty="0">
                <a:solidFill>
                  <a:srgbClr val="BF3030"/>
                </a:solidFill>
                <a:latin typeface="Verdana" panose="020B0604030504040204" pitchFamily="34" charset="0"/>
              </a:rPr>
              <a:t> </a:t>
            </a:r>
            <a:endParaRPr lang="en-US" dirty="0">
              <a:latin typeface="Verdana" panose="020B0604030504040204" pitchFamily="34" charset="0"/>
            </a:endParaRPr>
          </a:p>
        </p:txBody>
      </p:sp>
      <p:pic>
        <p:nvPicPr>
          <p:cNvPr id="6" name="Picture 5">
            <a:extLst>
              <a:ext uri="{FF2B5EF4-FFF2-40B4-BE49-F238E27FC236}">
                <a16:creationId xmlns:a16="http://schemas.microsoft.com/office/drawing/2014/main" id="{04561631-AE6F-4C07-95F5-2B213086FB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3000" y="65717"/>
            <a:ext cx="3172691" cy="2379518"/>
          </a:xfrm>
          <a:prstGeom prst="rect">
            <a:avLst/>
          </a:prstGeom>
        </p:spPr>
      </p:pic>
      <p:sp>
        <p:nvSpPr>
          <p:cNvPr id="7" name="Rectangle 6">
            <a:extLst>
              <a:ext uri="{FF2B5EF4-FFF2-40B4-BE49-F238E27FC236}">
                <a16:creationId xmlns:a16="http://schemas.microsoft.com/office/drawing/2014/main" id="{4A618311-226D-4B0B-A095-396E9B69A09D}"/>
              </a:ext>
            </a:extLst>
          </p:cNvPr>
          <p:cNvSpPr/>
          <p:nvPr/>
        </p:nvSpPr>
        <p:spPr>
          <a:xfrm>
            <a:off x="193963" y="1927587"/>
            <a:ext cx="8825344" cy="1384995"/>
          </a:xfrm>
          <a:prstGeom prst="rect">
            <a:avLst/>
          </a:prstGeom>
        </p:spPr>
        <p:txBody>
          <a:bodyPr wrap="square">
            <a:spAutoFit/>
          </a:bodyPr>
          <a:lstStyle/>
          <a:p>
            <a:r>
              <a:rPr lang="en-US" sz="2800" b="1" dirty="0">
                <a:latin typeface="Verdana" panose="020B0604030504040204" pitchFamily="34" charset="0"/>
              </a:rPr>
              <a:t>(16)  And he would gladly have filled his stomach with the </a:t>
            </a:r>
            <a:r>
              <a:rPr lang="en-US" sz="2800" b="1" u="sng" dirty="0">
                <a:latin typeface="Verdana" panose="020B0604030504040204" pitchFamily="34" charset="0"/>
              </a:rPr>
              <a:t>pods</a:t>
            </a:r>
            <a:r>
              <a:rPr lang="en-US" sz="2800" b="1" dirty="0">
                <a:latin typeface="Verdana" panose="020B0604030504040204" pitchFamily="34" charset="0"/>
              </a:rPr>
              <a:t> that the swine ate, and no one gave him </a:t>
            </a:r>
            <a:r>
              <a:rPr lang="en-US" sz="2800" b="1" i="1" dirty="0">
                <a:latin typeface="Verdana" panose="020B0604030504040204" pitchFamily="34" charset="0"/>
              </a:rPr>
              <a:t>anything</a:t>
            </a:r>
            <a:r>
              <a:rPr lang="en-US" sz="2800" b="1" i="1" dirty="0">
                <a:solidFill>
                  <a:srgbClr val="545454"/>
                </a:solidFill>
                <a:latin typeface="Verdana" panose="020B0604030504040204" pitchFamily="34" charset="0"/>
              </a:rPr>
              <a:t>.</a:t>
            </a:r>
            <a:endParaRPr lang="en-US" sz="2800" b="1" dirty="0">
              <a:solidFill>
                <a:srgbClr val="545454"/>
              </a:solidFill>
              <a:latin typeface="Verdana" panose="020B0604030504040204" pitchFamily="34" charset="0"/>
            </a:endParaRPr>
          </a:p>
        </p:txBody>
      </p:sp>
      <p:pic>
        <p:nvPicPr>
          <p:cNvPr id="8" name="Picture 7">
            <a:extLst>
              <a:ext uri="{FF2B5EF4-FFF2-40B4-BE49-F238E27FC236}">
                <a16:creationId xmlns:a16="http://schemas.microsoft.com/office/drawing/2014/main" id="{9F6C5A1B-2725-4721-9578-53053B72E1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62237" y="3758138"/>
            <a:ext cx="4045527" cy="3034145"/>
          </a:xfrm>
          <a:prstGeom prst="rect">
            <a:avLst/>
          </a:prstGeom>
        </p:spPr>
      </p:pic>
      <p:sp>
        <p:nvSpPr>
          <p:cNvPr id="9" name="Rectangle 8">
            <a:extLst>
              <a:ext uri="{FF2B5EF4-FFF2-40B4-BE49-F238E27FC236}">
                <a16:creationId xmlns:a16="http://schemas.microsoft.com/office/drawing/2014/main" id="{0BA17672-C6AE-4F4A-BB79-2C2D2B9A5EC7}"/>
              </a:ext>
            </a:extLst>
          </p:cNvPr>
          <p:cNvSpPr/>
          <p:nvPr/>
        </p:nvSpPr>
        <p:spPr>
          <a:xfrm>
            <a:off x="9019307" y="2456795"/>
            <a:ext cx="3048000" cy="4401205"/>
          </a:xfrm>
          <a:prstGeom prst="rect">
            <a:avLst/>
          </a:prstGeom>
        </p:spPr>
        <p:txBody>
          <a:bodyPr wrap="square">
            <a:spAutoFit/>
          </a:bodyPr>
          <a:lstStyle/>
          <a:p>
            <a:pPr algn="ctr"/>
            <a:r>
              <a:rPr lang="en-US" sz="2800" b="1" dirty="0">
                <a:solidFill>
                  <a:schemeClr val="accent6">
                    <a:lumMod val="50000"/>
                  </a:schemeClr>
                </a:solidFill>
                <a:latin typeface="Georgia" panose="02040502050405020303" pitchFamily="18" charset="0"/>
              </a:rPr>
              <a:t>Gr. </a:t>
            </a:r>
            <a:r>
              <a:rPr lang="en-US" sz="2800" b="1" dirty="0" err="1">
                <a:solidFill>
                  <a:schemeClr val="accent6">
                    <a:lumMod val="50000"/>
                  </a:schemeClr>
                </a:solidFill>
                <a:latin typeface="Georgia" panose="02040502050405020303" pitchFamily="18" charset="0"/>
              </a:rPr>
              <a:t>keration</a:t>
            </a:r>
            <a:endParaRPr lang="en-US" sz="2800" b="1" dirty="0">
              <a:solidFill>
                <a:schemeClr val="accent6">
                  <a:lumMod val="50000"/>
                </a:schemeClr>
              </a:solidFill>
              <a:latin typeface="Georgia" panose="02040502050405020303" pitchFamily="18" charset="0"/>
            </a:endParaRPr>
          </a:p>
          <a:p>
            <a:pPr algn="ctr"/>
            <a:endParaRPr lang="en-US" sz="2800" b="1" dirty="0">
              <a:solidFill>
                <a:schemeClr val="accent6">
                  <a:lumMod val="50000"/>
                </a:schemeClr>
              </a:solidFill>
              <a:latin typeface="Georgia" panose="02040502050405020303" pitchFamily="18" charset="0"/>
            </a:endParaRPr>
          </a:p>
          <a:p>
            <a:pPr algn="ctr"/>
            <a:r>
              <a:rPr lang="en-US" sz="2800" dirty="0">
                <a:solidFill>
                  <a:schemeClr val="accent6">
                    <a:lumMod val="50000"/>
                  </a:schemeClr>
                </a:solidFill>
                <a:latin typeface="Georgia" panose="02040502050405020303" pitchFamily="18" charset="0"/>
              </a:rPr>
              <a:t>The pods come from the Carob tree. </a:t>
            </a:r>
          </a:p>
          <a:p>
            <a:pPr algn="ctr"/>
            <a:r>
              <a:rPr lang="en-US" sz="2800" dirty="0">
                <a:solidFill>
                  <a:schemeClr val="accent6">
                    <a:lumMod val="50000"/>
                  </a:schemeClr>
                </a:solidFill>
                <a:latin typeface="Georgia" panose="02040502050405020303" pitchFamily="18" charset="0"/>
              </a:rPr>
              <a:t>It has a sweet taste; it was used for fattening pigs, and as food by the poor.</a:t>
            </a:r>
          </a:p>
        </p:txBody>
      </p:sp>
    </p:spTree>
    <p:extLst>
      <p:ext uri="{BB962C8B-B14F-4D97-AF65-F5344CB8AC3E}">
        <p14:creationId xmlns:p14="http://schemas.microsoft.com/office/powerpoint/2010/main" val="229039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D16F2C-18F4-4D17-8EE9-7C1140A675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57" y="1325707"/>
            <a:ext cx="5608781" cy="4206586"/>
          </a:xfrm>
          <a:prstGeom prst="rect">
            <a:avLst/>
          </a:prstGeom>
        </p:spPr>
      </p:pic>
      <p:sp>
        <p:nvSpPr>
          <p:cNvPr id="4" name="Rectangle 3">
            <a:extLst>
              <a:ext uri="{FF2B5EF4-FFF2-40B4-BE49-F238E27FC236}">
                <a16:creationId xmlns:a16="http://schemas.microsoft.com/office/drawing/2014/main" id="{BAD0831B-F3A8-4B26-AF96-BE04A640C2D2}"/>
              </a:ext>
            </a:extLst>
          </p:cNvPr>
          <p:cNvSpPr/>
          <p:nvPr/>
        </p:nvSpPr>
        <p:spPr>
          <a:xfrm>
            <a:off x="5878943" y="456247"/>
            <a:ext cx="6096000" cy="6401753"/>
          </a:xfrm>
          <a:prstGeom prst="rect">
            <a:avLst/>
          </a:prstGeom>
        </p:spPr>
        <p:txBody>
          <a:bodyPr>
            <a:spAutoFit/>
          </a:bodyPr>
          <a:lstStyle/>
          <a:p>
            <a:pPr algn="ctr"/>
            <a:r>
              <a:rPr lang="en-US" sz="2800" b="1" dirty="0" err="1">
                <a:latin typeface="Verdana" panose="020B0604030504040204" pitchFamily="34" charset="0"/>
              </a:rPr>
              <a:t>Luk</a:t>
            </a:r>
            <a:r>
              <a:rPr lang="en-US" sz="2800" b="1" dirty="0">
                <a:latin typeface="Verdana" panose="020B0604030504040204" pitchFamily="34" charset="0"/>
              </a:rPr>
              <a:t> 15:17-19  "But when he came to himself, he said, 'How many of my father's hired servants have bread enough and to spare, and I perish with hunger!  (18)  I will arise and go to my father, and will say to him, "Father, I have sinned against heaven and before you,  (19)  and I am no longer worthy to be called your son. Make me like one of your hired servants." '</a:t>
            </a:r>
          </a:p>
          <a:p>
            <a:endParaRPr lang="en-US" dirty="0">
              <a:latin typeface="Verdana" panose="020B0604030504040204" pitchFamily="34" charset="0"/>
            </a:endParaRPr>
          </a:p>
        </p:txBody>
      </p:sp>
    </p:spTree>
    <p:extLst>
      <p:ext uri="{BB962C8B-B14F-4D97-AF65-F5344CB8AC3E}">
        <p14:creationId xmlns:p14="http://schemas.microsoft.com/office/powerpoint/2010/main" val="108026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13ED78-64E3-4B9D-96BC-522800C532BB}"/>
              </a:ext>
            </a:extLst>
          </p:cNvPr>
          <p:cNvSpPr/>
          <p:nvPr/>
        </p:nvSpPr>
        <p:spPr>
          <a:xfrm>
            <a:off x="0" y="12680"/>
            <a:ext cx="12192000" cy="5539978"/>
          </a:xfrm>
          <a:prstGeom prst="rect">
            <a:avLst/>
          </a:prstGeom>
        </p:spPr>
        <p:txBody>
          <a:bodyPr wrap="square">
            <a:spAutoFit/>
          </a:bodyPr>
          <a:lstStyle/>
          <a:p>
            <a:r>
              <a:rPr lang="en-US" sz="2800" b="1" dirty="0" err="1">
                <a:latin typeface="Georgia" panose="02040502050405020303" pitchFamily="18" charset="0"/>
              </a:rPr>
              <a:t>Luk</a:t>
            </a:r>
            <a:r>
              <a:rPr lang="en-US" sz="2800" b="1" dirty="0">
                <a:latin typeface="Georgia" panose="02040502050405020303" pitchFamily="18" charset="0"/>
              </a:rPr>
              <a:t> 15:20-23  "And he arose and came to his father. But when he was still a great way off, his father saw him and had compassion, and ran and fell on his neck and kissed him.  (21)  And the son said to him, 'Father, I have sinned against heaven and in your sight, and am no longer worthy to be called your son.'  (22)  "But the father said to his servants, 'Bring out the best robe and put </a:t>
            </a:r>
            <a:r>
              <a:rPr lang="en-US" sz="2800" b="1" i="1" dirty="0">
                <a:latin typeface="Georgia" panose="02040502050405020303" pitchFamily="18" charset="0"/>
              </a:rPr>
              <a:t>it</a:t>
            </a:r>
            <a:r>
              <a:rPr lang="en-US" sz="2800" b="1" dirty="0">
                <a:latin typeface="Georgia" panose="02040502050405020303" pitchFamily="18" charset="0"/>
              </a:rPr>
              <a:t> on him, and put a ring on his hand and sandals on </a:t>
            </a:r>
            <a:r>
              <a:rPr lang="en-US" sz="2800" b="1" i="1" dirty="0">
                <a:latin typeface="Georgia" panose="02040502050405020303" pitchFamily="18" charset="0"/>
              </a:rPr>
              <a:t>his</a:t>
            </a:r>
            <a:r>
              <a:rPr lang="en-US" sz="2800" b="1" dirty="0">
                <a:latin typeface="Georgia" panose="02040502050405020303" pitchFamily="18" charset="0"/>
              </a:rPr>
              <a:t> feet.  (23)  And bring the fatted calf here and kill </a:t>
            </a:r>
            <a:r>
              <a:rPr lang="en-US" sz="2800" b="1" i="1" dirty="0">
                <a:latin typeface="Georgia" panose="02040502050405020303" pitchFamily="18" charset="0"/>
              </a:rPr>
              <a:t>it,</a:t>
            </a:r>
            <a:r>
              <a:rPr lang="en-US" sz="2800" b="1" dirty="0">
                <a:latin typeface="Georgia" panose="02040502050405020303" pitchFamily="18" charset="0"/>
              </a:rPr>
              <a:t> and let us eat and be merry; (24)  for this my son was dead and is alive again; he was lost and is found.' And they began to be merry.</a:t>
            </a:r>
          </a:p>
          <a:p>
            <a:endParaRPr lang="en-US" sz="2800" dirty="0">
              <a:latin typeface="Georgia" panose="02040502050405020303" pitchFamily="18" charset="0"/>
            </a:endParaRPr>
          </a:p>
          <a:p>
            <a:pPr algn="ctr"/>
            <a:endParaRPr lang="en-US" sz="2800" dirty="0">
              <a:solidFill>
                <a:srgbClr val="BF3030"/>
              </a:solidFill>
              <a:latin typeface="Georgia" panose="02040502050405020303" pitchFamily="18" charset="0"/>
            </a:endParaRPr>
          </a:p>
          <a:p>
            <a:endParaRPr lang="en-US" dirty="0">
              <a:latin typeface="Verdana" panose="020B0604030504040204" pitchFamily="34" charset="0"/>
            </a:endParaRPr>
          </a:p>
        </p:txBody>
      </p:sp>
      <p:pic>
        <p:nvPicPr>
          <p:cNvPr id="4" name="Picture 3">
            <a:extLst>
              <a:ext uri="{FF2B5EF4-FFF2-40B4-BE49-F238E27FC236}">
                <a16:creationId xmlns:a16="http://schemas.microsoft.com/office/drawing/2014/main" id="{94A60E95-4297-495F-8C5D-4297C1F1A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15" y="4303135"/>
            <a:ext cx="3406486" cy="2554865"/>
          </a:xfrm>
          <a:prstGeom prst="rect">
            <a:avLst/>
          </a:prstGeom>
        </p:spPr>
      </p:pic>
      <p:pic>
        <p:nvPicPr>
          <p:cNvPr id="6" name="Picture 5">
            <a:extLst>
              <a:ext uri="{FF2B5EF4-FFF2-40B4-BE49-F238E27FC236}">
                <a16:creationId xmlns:a16="http://schemas.microsoft.com/office/drawing/2014/main" id="{0C978023-BE48-4F14-A55D-BF1ABD8ADA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6237" y="4356420"/>
            <a:ext cx="3406487" cy="2554865"/>
          </a:xfrm>
          <a:prstGeom prst="rect">
            <a:avLst/>
          </a:prstGeom>
        </p:spPr>
      </p:pic>
      <p:pic>
        <p:nvPicPr>
          <p:cNvPr id="8" name="Picture 7">
            <a:extLst>
              <a:ext uri="{FF2B5EF4-FFF2-40B4-BE49-F238E27FC236}">
                <a16:creationId xmlns:a16="http://schemas.microsoft.com/office/drawing/2014/main" id="{DB9011E1-5FB5-448A-B353-98B3EFEDE8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4118" y="4359436"/>
            <a:ext cx="3406488" cy="2554866"/>
          </a:xfrm>
          <a:prstGeom prst="rect">
            <a:avLst/>
          </a:prstGeom>
        </p:spPr>
      </p:pic>
    </p:spTree>
    <p:extLst>
      <p:ext uri="{BB962C8B-B14F-4D97-AF65-F5344CB8AC3E}">
        <p14:creationId xmlns:p14="http://schemas.microsoft.com/office/powerpoint/2010/main" val="1134988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7E6220-C1F3-438A-92EC-5264A4773886}"/>
              </a:ext>
            </a:extLst>
          </p:cNvPr>
          <p:cNvSpPr/>
          <p:nvPr/>
        </p:nvSpPr>
        <p:spPr>
          <a:xfrm>
            <a:off x="0" y="113529"/>
            <a:ext cx="12192000" cy="2954655"/>
          </a:xfrm>
          <a:prstGeom prst="rect">
            <a:avLst/>
          </a:prstGeom>
        </p:spPr>
        <p:txBody>
          <a:bodyPr wrap="square">
            <a:spAutoFit/>
          </a:bodyPr>
          <a:lstStyle/>
          <a:p>
            <a:r>
              <a:rPr lang="en-US" sz="2800" b="1" dirty="0" err="1">
                <a:latin typeface="Georgia" panose="02040502050405020303" pitchFamily="18" charset="0"/>
              </a:rPr>
              <a:t>Luk</a:t>
            </a:r>
            <a:r>
              <a:rPr lang="en-US" sz="2800" b="1" dirty="0">
                <a:latin typeface="Georgia" panose="02040502050405020303" pitchFamily="18" charset="0"/>
              </a:rPr>
              <a:t> 15:25-27  "Now his older son was in the field. And as he came and drew near to the house, he heard music and dancing.  (26)  So he called one of the servants and asked what these things meant.  (27)  And he said to him, 'Your brother has come, and because he has received him safe and sound, your father has killed the fatted calf.'</a:t>
            </a:r>
          </a:p>
          <a:p>
            <a:endParaRPr lang="en-US" dirty="0">
              <a:latin typeface="Verdana" panose="020B0604030504040204" pitchFamily="34" charset="0"/>
            </a:endParaRPr>
          </a:p>
        </p:txBody>
      </p:sp>
      <p:pic>
        <p:nvPicPr>
          <p:cNvPr id="4" name="Picture 3">
            <a:extLst>
              <a:ext uri="{FF2B5EF4-FFF2-40B4-BE49-F238E27FC236}">
                <a16:creationId xmlns:a16="http://schemas.microsoft.com/office/drawing/2014/main" id="{2F87D751-DE04-47B9-9EA6-15E8EEC48F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8555" y="2976996"/>
            <a:ext cx="5174672" cy="3881004"/>
          </a:xfrm>
          <a:prstGeom prst="rect">
            <a:avLst/>
          </a:prstGeom>
        </p:spPr>
      </p:pic>
    </p:spTree>
    <p:extLst>
      <p:ext uri="{BB962C8B-B14F-4D97-AF65-F5344CB8AC3E}">
        <p14:creationId xmlns:p14="http://schemas.microsoft.com/office/powerpoint/2010/main" val="678295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8EF2E1-0BBB-47B2-8FC1-E609C4CEA0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9" y="4748645"/>
            <a:ext cx="2812473" cy="2109355"/>
          </a:xfrm>
          <a:prstGeom prst="rect">
            <a:avLst/>
          </a:prstGeom>
        </p:spPr>
      </p:pic>
      <p:pic>
        <p:nvPicPr>
          <p:cNvPr id="5" name="Picture 4">
            <a:extLst>
              <a:ext uri="{FF2B5EF4-FFF2-40B4-BE49-F238E27FC236}">
                <a16:creationId xmlns:a16="http://schemas.microsoft.com/office/drawing/2014/main" id="{CAFDFF50-E6D7-4584-8959-D7648BE30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2836" y="4914900"/>
            <a:ext cx="2590800" cy="1943100"/>
          </a:xfrm>
          <a:prstGeom prst="rect">
            <a:avLst/>
          </a:prstGeom>
        </p:spPr>
      </p:pic>
      <p:pic>
        <p:nvPicPr>
          <p:cNvPr id="7" name="Picture 6">
            <a:extLst>
              <a:ext uri="{FF2B5EF4-FFF2-40B4-BE49-F238E27FC236}">
                <a16:creationId xmlns:a16="http://schemas.microsoft.com/office/drawing/2014/main" id="{A669C155-6440-4ED8-BEE1-5F658E0E73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727" y="4748645"/>
            <a:ext cx="2812473" cy="2109355"/>
          </a:xfrm>
          <a:prstGeom prst="rect">
            <a:avLst/>
          </a:prstGeom>
        </p:spPr>
      </p:pic>
      <p:sp>
        <p:nvSpPr>
          <p:cNvPr id="8" name="Rectangle 7">
            <a:extLst>
              <a:ext uri="{FF2B5EF4-FFF2-40B4-BE49-F238E27FC236}">
                <a16:creationId xmlns:a16="http://schemas.microsoft.com/office/drawing/2014/main" id="{54CA1938-53EC-453F-A240-28B97804D4F4}"/>
              </a:ext>
            </a:extLst>
          </p:cNvPr>
          <p:cNvSpPr/>
          <p:nvPr/>
        </p:nvSpPr>
        <p:spPr>
          <a:xfrm>
            <a:off x="0" y="0"/>
            <a:ext cx="12192000" cy="5109091"/>
          </a:xfrm>
          <a:prstGeom prst="rect">
            <a:avLst/>
          </a:prstGeom>
        </p:spPr>
        <p:txBody>
          <a:bodyPr wrap="square">
            <a:spAutoFit/>
          </a:bodyPr>
          <a:lstStyle/>
          <a:p>
            <a:r>
              <a:rPr lang="en-US" sz="2800" b="1" dirty="0" err="1">
                <a:latin typeface="Georgia" panose="02040502050405020303" pitchFamily="18" charset="0"/>
              </a:rPr>
              <a:t>Luk</a:t>
            </a:r>
            <a:r>
              <a:rPr lang="en-US" sz="2800" b="1" dirty="0">
                <a:latin typeface="Georgia" panose="02040502050405020303" pitchFamily="18" charset="0"/>
              </a:rPr>
              <a:t> 15:28-32  "But he was angry and would not go in. Therefore his father came out and pleaded with him.  (29)  So he answered and said to </a:t>
            </a:r>
            <a:r>
              <a:rPr lang="en-US" sz="2800" b="1" i="1" dirty="0">
                <a:latin typeface="Georgia" panose="02040502050405020303" pitchFamily="18" charset="0"/>
              </a:rPr>
              <a:t>his</a:t>
            </a:r>
            <a:r>
              <a:rPr lang="en-US" sz="2800" b="1" dirty="0">
                <a:latin typeface="Georgia" panose="02040502050405020303" pitchFamily="18" charset="0"/>
              </a:rPr>
              <a:t> father, 'Lo, these many years I have been serving you; I never transgressed your commandment at any time; and yet you never gave me a young goat, that I might make merry with my friends.  (30)  But as soon as this son of yours came, who has devoured your livelihood with harlots, you killed the fatted calf for him.'  (31)  "And he said to him, 'Son, you are always with me, and all that I have is yours.  (32)  It was right that we should make merry and be glad, for your brother was dead and is alive again, and was lost and is found.' </a:t>
            </a:r>
            <a:r>
              <a:rPr lang="en-US" sz="2800" dirty="0">
                <a:solidFill>
                  <a:srgbClr val="BF3030"/>
                </a:solidFill>
                <a:latin typeface="Georgia" panose="02040502050405020303" pitchFamily="18" charset="0"/>
              </a:rPr>
              <a:t>"</a:t>
            </a:r>
          </a:p>
          <a:p>
            <a:endParaRPr lang="en-US" dirty="0">
              <a:latin typeface="Verdana" panose="020B0604030504040204" pitchFamily="34" charset="0"/>
            </a:endParaRPr>
          </a:p>
        </p:txBody>
      </p:sp>
    </p:spTree>
    <p:extLst>
      <p:ext uri="{BB962C8B-B14F-4D97-AF65-F5344CB8AC3E}">
        <p14:creationId xmlns:p14="http://schemas.microsoft.com/office/powerpoint/2010/main" val="377287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57</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Georgia</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Butler</dc:creator>
  <cp:lastModifiedBy>lewis Butler</cp:lastModifiedBy>
  <cp:revision>12</cp:revision>
  <dcterms:created xsi:type="dcterms:W3CDTF">2018-06-16T23:10:48Z</dcterms:created>
  <dcterms:modified xsi:type="dcterms:W3CDTF">2018-06-17T13:55:36Z</dcterms:modified>
</cp:coreProperties>
</file>