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8" r:id="rId3"/>
    <p:sldId id="257" r:id="rId4"/>
    <p:sldId id="262" r:id="rId5"/>
    <p:sldId id="261" r:id="rId6"/>
    <p:sldId id="260" r:id="rId7"/>
    <p:sldId id="259"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77" autoAdjust="0"/>
  </p:normalViewPr>
  <p:slideViewPr>
    <p:cSldViewPr snapToGrid="0">
      <p:cViewPr varScale="1">
        <p:scale>
          <a:sx n="59" d="100"/>
          <a:sy n="59" d="100"/>
        </p:scale>
        <p:origin x="14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FCEC6-F8D5-4C19-B11F-36311B74C2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EEFCA18-3619-46DD-A051-4145C26988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D8B8FED-A3B2-4C33-9E8E-60497B503324}"/>
              </a:ext>
            </a:extLst>
          </p:cNvPr>
          <p:cNvSpPr>
            <a:spLocks noGrp="1"/>
          </p:cNvSpPr>
          <p:nvPr>
            <p:ph type="dt" sz="half" idx="10"/>
          </p:nvPr>
        </p:nvSpPr>
        <p:spPr/>
        <p:txBody>
          <a:bodyPr/>
          <a:lstStyle/>
          <a:p>
            <a:fld id="{B35464A0-05AC-4C99-A3FA-4E041827825F}" type="datetimeFigureOut">
              <a:rPr lang="en-US" smtClean="0"/>
              <a:t>10/22/2017</a:t>
            </a:fld>
            <a:endParaRPr lang="en-US"/>
          </a:p>
        </p:txBody>
      </p:sp>
      <p:sp>
        <p:nvSpPr>
          <p:cNvPr id="5" name="Footer Placeholder 4">
            <a:extLst>
              <a:ext uri="{FF2B5EF4-FFF2-40B4-BE49-F238E27FC236}">
                <a16:creationId xmlns:a16="http://schemas.microsoft.com/office/drawing/2014/main" xmlns="" id="{6A5EA3C9-7DA3-4BB7-9920-62EA3E76E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2EFF31-E484-4C0B-9B7B-07FD32E50B6D}"/>
              </a:ext>
            </a:extLst>
          </p:cNvPr>
          <p:cNvSpPr>
            <a:spLocks noGrp="1"/>
          </p:cNvSpPr>
          <p:nvPr>
            <p:ph type="sldNum" sz="quarter" idx="12"/>
          </p:nvPr>
        </p:nvSpPr>
        <p:spPr/>
        <p:txBody>
          <a:bodyPr/>
          <a:lstStyle/>
          <a:p>
            <a:fld id="{E1C9CA4D-BB90-454E-9EAB-4317E08334D2}" type="slidenum">
              <a:rPr lang="en-US" smtClean="0"/>
              <a:t>‹#›</a:t>
            </a:fld>
            <a:endParaRPr lang="en-US"/>
          </a:p>
        </p:txBody>
      </p:sp>
    </p:spTree>
    <p:extLst>
      <p:ext uri="{BB962C8B-B14F-4D97-AF65-F5344CB8AC3E}">
        <p14:creationId xmlns:p14="http://schemas.microsoft.com/office/powerpoint/2010/main" val="393802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21F0-B4A6-4E53-97D4-A6EB9E9CA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230DC2C-7C8B-4611-AF2E-A6158E5847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FC6B68-8B5D-4380-900F-7C2BC9E679DF}"/>
              </a:ext>
            </a:extLst>
          </p:cNvPr>
          <p:cNvSpPr>
            <a:spLocks noGrp="1"/>
          </p:cNvSpPr>
          <p:nvPr>
            <p:ph type="dt" sz="half" idx="10"/>
          </p:nvPr>
        </p:nvSpPr>
        <p:spPr/>
        <p:txBody>
          <a:bodyPr/>
          <a:lstStyle/>
          <a:p>
            <a:fld id="{B35464A0-05AC-4C99-A3FA-4E041827825F}" type="datetimeFigureOut">
              <a:rPr lang="en-US" smtClean="0"/>
              <a:t>10/22/2017</a:t>
            </a:fld>
            <a:endParaRPr lang="en-US"/>
          </a:p>
        </p:txBody>
      </p:sp>
      <p:sp>
        <p:nvSpPr>
          <p:cNvPr id="5" name="Footer Placeholder 4">
            <a:extLst>
              <a:ext uri="{FF2B5EF4-FFF2-40B4-BE49-F238E27FC236}">
                <a16:creationId xmlns:a16="http://schemas.microsoft.com/office/drawing/2014/main" xmlns="" id="{6FE300EF-06FB-4283-A51F-F9E0AF3AF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5065C1-2A7E-4361-934F-C3E8BBCFD86E}"/>
              </a:ext>
            </a:extLst>
          </p:cNvPr>
          <p:cNvSpPr>
            <a:spLocks noGrp="1"/>
          </p:cNvSpPr>
          <p:nvPr>
            <p:ph type="sldNum" sz="quarter" idx="12"/>
          </p:nvPr>
        </p:nvSpPr>
        <p:spPr/>
        <p:txBody>
          <a:bodyPr/>
          <a:lstStyle/>
          <a:p>
            <a:fld id="{E1C9CA4D-BB90-454E-9EAB-4317E08334D2}" type="slidenum">
              <a:rPr lang="en-US" smtClean="0"/>
              <a:t>‹#›</a:t>
            </a:fld>
            <a:endParaRPr lang="en-US"/>
          </a:p>
        </p:txBody>
      </p:sp>
    </p:spTree>
    <p:extLst>
      <p:ext uri="{BB962C8B-B14F-4D97-AF65-F5344CB8AC3E}">
        <p14:creationId xmlns:p14="http://schemas.microsoft.com/office/powerpoint/2010/main" val="172631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437D784-F043-4893-B53B-3D95E1C4EB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0520A8F-5788-4EA9-9DD4-E0BCCEEEA0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84E5B9-7C14-4721-A6E5-CE2835E6596B}"/>
              </a:ext>
            </a:extLst>
          </p:cNvPr>
          <p:cNvSpPr>
            <a:spLocks noGrp="1"/>
          </p:cNvSpPr>
          <p:nvPr>
            <p:ph type="dt" sz="half" idx="10"/>
          </p:nvPr>
        </p:nvSpPr>
        <p:spPr/>
        <p:txBody>
          <a:bodyPr/>
          <a:lstStyle/>
          <a:p>
            <a:fld id="{B35464A0-05AC-4C99-A3FA-4E041827825F}" type="datetimeFigureOut">
              <a:rPr lang="en-US" smtClean="0"/>
              <a:t>10/22/2017</a:t>
            </a:fld>
            <a:endParaRPr lang="en-US"/>
          </a:p>
        </p:txBody>
      </p:sp>
      <p:sp>
        <p:nvSpPr>
          <p:cNvPr id="5" name="Footer Placeholder 4">
            <a:extLst>
              <a:ext uri="{FF2B5EF4-FFF2-40B4-BE49-F238E27FC236}">
                <a16:creationId xmlns:a16="http://schemas.microsoft.com/office/drawing/2014/main" xmlns="" id="{BF7B53B1-7F39-4A80-9D34-E6B10F3B8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D707FF-7971-4802-8A88-A2953DAA6838}"/>
              </a:ext>
            </a:extLst>
          </p:cNvPr>
          <p:cNvSpPr>
            <a:spLocks noGrp="1"/>
          </p:cNvSpPr>
          <p:nvPr>
            <p:ph type="sldNum" sz="quarter" idx="12"/>
          </p:nvPr>
        </p:nvSpPr>
        <p:spPr/>
        <p:txBody>
          <a:bodyPr/>
          <a:lstStyle/>
          <a:p>
            <a:fld id="{E1C9CA4D-BB90-454E-9EAB-4317E08334D2}" type="slidenum">
              <a:rPr lang="en-US" smtClean="0"/>
              <a:t>‹#›</a:t>
            </a:fld>
            <a:endParaRPr lang="en-US"/>
          </a:p>
        </p:txBody>
      </p:sp>
    </p:spTree>
    <p:extLst>
      <p:ext uri="{BB962C8B-B14F-4D97-AF65-F5344CB8AC3E}">
        <p14:creationId xmlns:p14="http://schemas.microsoft.com/office/powerpoint/2010/main" val="286039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2E66B-1404-4559-9D42-37A775376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1DE7A7-A43A-4FBA-B582-6846E60B9E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AFFE3E-F071-4CFF-9E93-28705F6651D8}"/>
              </a:ext>
            </a:extLst>
          </p:cNvPr>
          <p:cNvSpPr>
            <a:spLocks noGrp="1"/>
          </p:cNvSpPr>
          <p:nvPr>
            <p:ph type="dt" sz="half" idx="10"/>
          </p:nvPr>
        </p:nvSpPr>
        <p:spPr/>
        <p:txBody>
          <a:bodyPr/>
          <a:lstStyle/>
          <a:p>
            <a:fld id="{B35464A0-05AC-4C99-A3FA-4E041827825F}" type="datetimeFigureOut">
              <a:rPr lang="en-US" smtClean="0"/>
              <a:t>10/22/2017</a:t>
            </a:fld>
            <a:endParaRPr lang="en-US"/>
          </a:p>
        </p:txBody>
      </p:sp>
      <p:sp>
        <p:nvSpPr>
          <p:cNvPr id="5" name="Footer Placeholder 4">
            <a:extLst>
              <a:ext uri="{FF2B5EF4-FFF2-40B4-BE49-F238E27FC236}">
                <a16:creationId xmlns:a16="http://schemas.microsoft.com/office/drawing/2014/main" xmlns="" id="{0D4A5B13-686F-4957-8CBA-FDE91178C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2E36B1-0B5C-47EF-800A-A2D80F57FC85}"/>
              </a:ext>
            </a:extLst>
          </p:cNvPr>
          <p:cNvSpPr>
            <a:spLocks noGrp="1"/>
          </p:cNvSpPr>
          <p:nvPr>
            <p:ph type="sldNum" sz="quarter" idx="12"/>
          </p:nvPr>
        </p:nvSpPr>
        <p:spPr/>
        <p:txBody>
          <a:bodyPr/>
          <a:lstStyle/>
          <a:p>
            <a:fld id="{E1C9CA4D-BB90-454E-9EAB-4317E08334D2}" type="slidenum">
              <a:rPr lang="en-US" smtClean="0"/>
              <a:t>‹#›</a:t>
            </a:fld>
            <a:endParaRPr lang="en-US"/>
          </a:p>
        </p:txBody>
      </p:sp>
    </p:spTree>
    <p:extLst>
      <p:ext uri="{BB962C8B-B14F-4D97-AF65-F5344CB8AC3E}">
        <p14:creationId xmlns:p14="http://schemas.microsoft.com/office/powerpoint/2010/main" val="168341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B68DB-F74E-4B36-9F37-255E193992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C5D2547-61B4-459E-9155-EE5E45A2E5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F5F5029-F80F-4534-9847-B664C18463CD}"/>
              </a:ext>
            </a:extLst>
          </p:cNvPr>
          <p:cNvSpPr>
            <a:spLocks noGrp="1"/>
          </p:cNvSpPr>
          <p:nvPr>
            <p:ph type="dt" sz="half" idx="10"/>
          </p:nvPr>
        </p:nvSpPr>
        <p:spPr/>
        <p:txBody>
          <a:bodyPr/>
          <a:lstStyle/>
          <a:p>
            <a:fld id="{B35464A0-05AC-4C99-A3FA-4E041827825F}" type="datetimeFigureOut">
              <a:rPr lang="en-US" smtClean="0"/>
              <a:t>10/22/2017</a:t>
            </a:fld>
            <a:endParaRPr lang="en-US"/>
          </a:p>
        </p:txBody>
      </p:sp>
      <p:sp>
        <p:nvSpPr>
          <p:cNvPr id="5" name="Footer Placeholder 4">
            <a:extLst>
              <a:ext uri="{FF2B5EF4-FFF2-40B4-BE49-F238E27FC236}">
                <a16:creationId xmlns:a16="http://schemas.microsoft.com/office/drawing/2014/main" xmlns="" id="{AAEB88BF-4D1F-47B0-A3AE-152130627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1DF2CC-BABA-430A-A463-301A97FEC685}"/>
              </a:ext>
            </a:extLst>
          </p:cNvPr>
          <p:cNvSpPr>
            <a:spLocks noGrp="1"/>
          </p:cNvSpPr>
          <p:nvPr>
            <p:ph type="sldNum" sz="quarter" idx="12"/>
          </p:nvPr>
        </p:nvSpPr>
        <p:spPr/>
        <p:txBody>
          <a:bodyPr/>
          <a:lstStyle/>
          <a:p>
            <a:fld id="{E1C9CA4D-BB90-454E-9EAB-4317E08334D2}" type="slidenum">
              <a:rPr lang="en-US" smtClean="0"/>
              <a:t>‹#›</a:t>
            </a:fld>
            <a:endParaRPr lang="en-US"/>
          </a:p>
        </p:txBody>
      </p:sp>
    </p:spTree>
    <p:extLst>
      <p:ext uri="{BB962C8B-B14F-4D97-AF65-F5344CB8AC3E}">
        <p14:creationId xmlns:p14="http://schemas.microsoft.com/office/powerpoint/2010/main" val="93893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FF2C6E-79AB-4EC2-B16B-A2400951EE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00AB0C-66E0-400A-B9E8-0769495F46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1F47B0C-0ADA-4954-82E4-815AA9701B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A7AEDF4-8853-437F-B690-A83E67F0902B}"/>
              </a:ext>
            </a:extLst>
          </p:cNvPr>
          <p:cNvSpPr>
            <a:spLocks noGrp="1"/>
          </p:cNvSpPr>
          <p:nvPr>
            <p:ph type="dt" sz="half" idx="10"/>
          </p:nvPr>
        </p:nvSpPr>
        <p:spPr/>
        <p:txBody>
          <a:bodyPr/>
          <a:lstStyle/>
          <a:p>
            <a:fld id="{B35464A0-05AC-4C99-A3FA-4E041827825F}" type="datetimeFigureOut">
              <a:rPr lang="en-US" smtClean="0"/>
              <a:t>10/22/2017</a:t>
            </a:fld>
            <a:endParaRPr lang="en-US"/>
          </a:p>
        </p:txBody>
      </p:sp>
      <p:sp>
        <p:nvSpPr>
          <p:cNvPr id="6" name="Footer Placeholder 5">
            <a:extLst>
              <a:ext uri="{FF2B5EF4-FFF2-40B4-BE49-F238E27FC236}">
                <a16:creationId xmlns:a16="http://schemas.microsoft.com/office/drawing/2014/main" xmlns="" id="{DDE10F6E-9FEF-451A-A4F5-2237CAE40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08A093-0262-4BC7-9795-A386FA6A55AA}"/>
              </a:ext>
            </a:extLst>
          </p:cNvPr>
          <p:cNvSpPr>
            <a:spLocks noGrp="1"/>
          </p:cNvSpPr>
          <p:nvPr>
            <p:ph type="sldNum" sz="quarter" idx="12"/>
          </p:nvPr>
        </p:nvSpPr>
        <p:spPr/>
        <p:txBody>
          <a:bodyPr/>
          <a:lstStyle/>
          <a:p>
            <a:fld id="{E1C9CA4D-BB90-454E-9EAB-4317E08334D2}" type="slidenum">
              <a:rPr lang="en-US" smtClean="0"/>
              <a:t>‹#›</a:t>
            </a:fld>
            <a:endParaRPr lang="en-US"/>
          </a:p>
        </p:txBody>
      </p:sp>
    </p:spTree>
    <p:extLst>
      <p:ext uri="{BB962C8B-B14F-4D97-AF65-F5344CB8AC3E}">
        <p14:creationId xmlns:p14="http://schemas.microsoft.com/office/powerpoint/2010/main" val="19233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0963F4-EFB5-46C1-9BE3-BC391EE673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CD87F96-646D-4D0A-8793-732662EDBA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C33D03E-FEFD-41BE-A876-433E116E77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A847DD4-7BD4-4C60-A08C-CE38C58828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F5098E5-34E9-4E16-B3D8-BA096F8EF1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9E91FB6-72C5-4CCD-BD91-F708ADA9DA9E}"/>
              </a:ext>
            </a:extLst>
          </p:cNvPr>
          <p:cNvSpPr>
            <a:spLocks noGrp="1"/>
          </p:cNvSpPr>
          <p:nvPr>
            <p:ph type="dt" sz="half" idx="10"/>
          </p:nvPr>
        </p:nvSpPr>
        <p:spPr/>
        <p:txBody>
          <a:bodyPr/>
          <a:lstStyle/>
          <a:p>
            <a:fld id="{B35464A0-05AC-4C99-A3FA-4E041827825F}" type="datetimeFigureOut">
              <a:rPr lang="en-US" smtClean="0"/>
              <a:t>10/22/2017</a:t>
            </a:fld>
            <a:endParaRPr lang="en-US"/>
          </a:p>
        </p:txBody>
      </p:sp>
      <p:sp>
        <p:nvSpPr>
          <p:cNvPr id="8" name="Footer Placeholder 7">
            <a:extLst>
              <a:ext uri="{FF2B5EF4-FFF2-40B4-BE49-F238E27FC236}">
                <a16:creationId xmlns:a16="http://schemas.microsoft.com/office/drawing/2014/main" xmlns="" id="{7FB94B82-D8AE-4E7E-A47D-07365E4F5C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EC9BC4E-7491-4FF3-9A14-FBF161C0078B}"/>
              </a:ext>
            </a:extLst>
          </p:cNvPr>
          <p:cNvSpPr>
            <a:spLocks noGrp="1"/>
          </p:cNvSpPr>
          <p:nvPr>
            <p:ph type="sldNum" sz="quarter" idx="12"/>
          </p:nvPr>
        </p:nvSpPr>
        <p:spPr/>
        <p:txBody>
          <a:bodyPr/>
          <a:lstStyle/>
          <a:p>
            <a:fld id="{E1C9CA4D-BB90-454E-9EAB-4317E08334D2}" type="slidenum">
              <a:rPr lang="en-US" smtClean="0"/>
              <a:t>‹#›</a:t>
            </a:fld>
            <a:endParaRPr lang="en-US"/>
          </a:p>
        </p:txBody>
      </p:sp>
    </p:spTree>
    <p:extLst>
      <p:ext uri="{BB962C8B-B14F-4D97-AF65-F5344CB8AC3E}">
        <p14:creationId xmlns:p14="http://schemas.microsoft.com/office/powerpoint/2010/main" val="41956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5D858C-99EC-4B56-B6B3-7C29BD360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5C3FDB5-1098-4876-9EA0-B6944B2C7F52}"/>
              </a:ext>
            </a:extLst>
          </p:cNvPr>
          <p:cNvSpPr>
            <a:spLocks noGrp="1"/>
          </p:cNvSpPr>
          <p:nvPr>
            <p:ph type="dt" sz="half" idx="10"/>
          </p:nvPr>
        </p:nvSpPr>
        <p:spPr/>
        <p:txBody>
          <a:bodyPr/>
          <a:lstStyle/>
          <a:p>
            <a:fld id="{B35464A0-05AC-4C99-A3FA-4E041827825F}" type="datetimeFigureOut">
              <a:rPr lang="en-US" smtClean="0"/>
              <a:t>10/22/2017</a:t>
            </a:fld>
            <a:endParaRPr lang="en-US"/>
          </a:p>
        </p:txBody>
      </p:sp>
      <p:sp>
        <p:nvSpPr>
          <p:cNvPr id="4" name="Footer Placeholder 3">
            <a:extLst>
              <a:ext uri="{FF2B5EF4-FFF2-40B4-BE49-F238E27FC236}">
                <a16:creationId xmlns:a16="http://schemas.microsoft.com/office/drawing/2014/main" xmlns="" id="{BA0FF3AD-2064-45C1-B1C0-F712D600E5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BDF3F30-568B-432A-BE58-4F2852298EA7}"/>
              </a:ext>
            </a:extLst>
          </p:cNvPr>
          <p:cNvSpPr>
            <a:spLocks noGrp="1"/>
          </p:cNvSpPr>
          <p:nvPr>
            <p:ph type="sldNum" sz="quarter" idx="12"/>
          </p:nvPr>
        </p:nvSpPr>
        <p:spPr/>
        <p:txBody>
          <a:bodyPr/>
          <a:lstStyle/>
          <a:p>
            <a:fld id="{E1C9CA4D-BB90-454E-9EAB-4317E08334D2}" type="slidenum">
              <a:rPr lang="en-US" smtClean="0"/>
              <a:t>‹#›</a:t>
            </a:fld>
            <a:endParaRPr lang="en-US"/>
          </a:p>
        </p:txBody>
      </p:sp>
    </p:spTree>
    <p:extLst>
      <p:ext uri="{BB962C8B-B14F-4D97-AF65-F5344CB8AC3E}">
        <p14:creationId xmlns:p14="http://schemas.microsoft.com/office/powerpoint/2010/main" val="178265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61F0E3F-C599-4FFF-BC90-EA23F20754F8}"/>
              </a:ext>
            </a:extLst>
          </p:cNvPr>
          <p:cNvSpPr>
            <a:spLocks noGrp="1"/>
          </p:cNvSpPr>
          <p:nvPr>
            <p:ph type="dt" sz="half" idx="10"/>
          </p:nvPr>
        </p:nvSpPr>
        <p:spPr/>
        <p:txBody>
          <a:bodyPr/>
          <a:lstStyle/>
          <a:p>
            <a:fld id="{B35464A0-05AC-4C99-A3FA-4E041827825F}" type="datetimeFigureOut">
              <a:rPr lang="en-US" smtClean="0"/>
              <a:t>10/22/2017</a:t>
            </a:fld>
            <a:endParaRPr lang="en-US"/>
          </a:p>
        </p:txBody>
      </p:sp>
      <p:sp>
        <p:nvSpPr>
          <p:cNvPr id="3" name="Footer Placeholder 2">
            <a:extLst>
              <a:ext uri="{FF2B5EF4-FFF2-40B4-BE49-F238E27FC236}">
                <a16:creationId xmlns:a16="http://schemas.microsoft.com/office/drawing/2014/main" xmlns="" id="{C67EDEA4-ED43-451F-88A0-41D52797CB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5EA3C3E-A459-4AC6-8A32-DDF3A7E81F9A}"/>
              </a:ext>
            </a:extLst>
          </p:cNvPr>
          <p:cNvSpPr>
            <a:spLocks noGrp="1"/>
          </p:cNvSpPr>
          <p:nvPr>
            <p:ph type="sldNum" sz="quarter" idx="12"/>
          </p:nvPr>
        </p:nvSpPr>
        <p:spPr/>
        <p:txBody>
          <a:bodyPr/>
          <a:lstStyle/>
          <a:p>
            <a:fld id="{E1C9CA4D-BB90-454E-9EAB-4317E08334D2}" type="slidenum">
              <a:rPr lang="en-US" smtClean="0"/>
              <a:t>‹#›</a:t>
            </a:fld>
            <a:endParaRPr lang="en-US"/>
          </a:p>
        </p:txBody>
      </p:sp>
    </p:spTree>
    <p:extLst>
      <p:ext uri="{BB962C8B-B14F-4D97-AF65-F5344CB8AC3E}">
        <p14:creationId xmlns:p14="http://schemas.microsoft.com/office/powerpoint/2010/main" val="9693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A0469B-EC70-4057-94C7-C8C09F48A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005F00F-D5ED-4998-AEDD-D4D402C19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7780B3E-E0CB-491A-ADEE-E9B5A64A4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65B02E4-5D09-405D-8E86-8875918F1B20}"/>
              </a:ext>
            </a:extLst>
          </p:cNvPr>
          <p:cNvSpPr>
            <a:spLocks noGrp="1"/>
          </p:cNvSpPr>
          <p:nvPr>
            <p:ph type="dt" sz="half" idx="10"/>
          </p:nvPr>
        </p:nvSpPr>
        <p:spPr/>
        <p:txBody>
          <a:bodyPr/>
          <a:lstStyle/>
          <a:p>
            <a:fld id="{B35464A0-05AC-4C99-A3FA-4E041827825F}" type="datetimeFigureOut">
              <a:rPr lang="en-US" smtClean="0"/>
              <a:t>10/22/2017</a:t>
            </a:fld>
            <a:endParaRPr lang="en-US"/>
          </a:p>
        </p:txBody>
      </p:sp>
      <p:sp>
        <p:nvSpPr>
          <p:cNvPr id="6" name="Footer Placeholder 5">
            <a:extLst>
              <a:ext uri="{FF2B5EF4-FFF2-40B4-BE49-F238E27FC236}">
                <a16:creationId xmlns:a16="http://schemas.microsoft.com/office/drawing/2014/main" xmlns="" id="{14C259C4-4729-4455-92E8-DF695626A0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42EE4E-6F6A-4471-8B42-DE1319C070AF}"/>
              </a:ext>
            </a:extLst>
          </p:cNvPr>
          <p:cNvSpPr>
            <a:spLocks noGrp="1"/>
          </p:cNvSpPr>
          <p:nvPr>
            <p:ph type="sldNum" sz="quarter" idx="12"/>
          </p:nvPr>
        </p:nvSpPr>
        <p:spPr/>
        <p:txBody>
          <a:bodyPr/>
          <a:lstStyle/>
          <a:p>
            <a:fld id="{E1C9CA4D-BB90-454E-9EAB-4317E08334D2}" type="slidenum">
              <a:rPr lang="en-US" smtClean="0"/>
              <a:t>‹#›</a:t>
            </a:fld>
            <a:endParaRPr lang="en-US"/>
          </a:p>
        </p:txBody>
      </p:sp>
    </p:spTree>
    <p:extLst>
      <p:ext uri="{BB962C8B-B14F-4D97-AF65-F5344CB8AC3E}">
        <p14:creationId xmlns:p14="http://schemas.microsoft.com/office/powerpoint/2010/main" val="25855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B3901-FC72-4997-A41C-7CD3FCAEE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6EA05C9-8D11-4C17-9D58-3AFD72B533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9C1B603-1E4A-481F-9628-1F145CD90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A1CEF31-88B5-4787-BCFE-10B33F909176}"/>
              </a:ext>
            </a:extLst>
          </p:cNvPr>
          <p:cNvSpPr>
            <a:spLocks noGrp="1"/>
          </p:cNvSpPr>
          <p:nvPr>
            <p:ph type="dt" sz="half" idx="10"/>
          </p:nvPr>
        </p:nvSpPr>
        <p:spPr/>
        <p:txBody>
          <a:bodyPr/>
          <a:lstStyle/>
          <a:p>
            <a:fld id="{B35464A0-05AC-4C99-A3FA-4E041827825F}" type="datetimeFigureOut">
              <a:rPr lang="en-US" smtClean="0"/>
              <a:t>10/22/2017</a:t>
            </a:fld>
            <a:endParaRPr lang="en-US"/>
          </a:p>
        </p:txBody>
      </p:sp>
      <p:sp>
        <p:nvSpPr>
          <p:cNvPr id="6" name="Footer Placeholder 5">
            <a:extLst>
              <a:ext uri="{FF2B5EF4-FFF2-40B4-BE49-F238E27FC236}">
                <a16:creationId xmlns:a16="http://schemas.microsoft.com/office/drawing/2014/main" xmlns="" id="{171CABD6-F238-4E32-B4C9-5BADC1D3D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0DA9592-2706-416B-AC13-FD0C15C7279B}"/>
              </a:ext>
            </a:extLst>
          </p:cNvPr>
          <p:cNvSpPr>
            <a:spLocks noGrp="1"/>
          </p:cNvSpPr>
          <p:nvPr>
            <p:ph type="sldNum" sz="quarter" idx="12"/>
          </p:nvPr>
        </p:nvSpPr>
        <p:spPr/>
        <p:txBody>
          <a:bodyPr/>
          <a:lstStyle/>
          <a:p>
            <a:fld id="{E1C9CA4D-BB90-454E-9EAB-4317E08334D2}" type="slidenum">
              <a:rPr lang="en-US" smtClean="0"/>
              <a:t>‹#›</a:t>
            </a:fld>
            <a:endParaRPr lang="en-US"/>
          </a:p>
        </p:txBody>
      </p:sp>
    </p:spTree>
    <p:extLst>
      <p:ext uri="{BB962C8B-B14F-4D97-AF65-F5344CB8AC3E}">
        <p14:creationId xmlns:p14="http://schemas.microsoft.com/office/powerpoint/2010/main" val="111858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D9A0A45-011B-4266-818B-0190DBC58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8C3F6F-54D1-4D40-865C-3182D5EAB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3AE0AA-5B42-4BF6-BE68-5C4168ABB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464A0-05AC-4C99-A3FA-4E041827825F}" type="datetimeFigureOut">
              <a:rPr lang="en-US" smtClean="0"/>
              <a:t>10/22/2017</a:t>
            </a:fld>
            <a:endParaRPr lang="en-US"/>
          </a:p>
        </p:txBody>
      </p:sp>
      <p:sp>
        <p:nvSpPr>
          <p:cNvPr id="5" name="Footer Placeholder 4">
            <a:extLst>
              <a:ext uri="{FF2B5EF4-FFF2-40B4-BE49-F238E27FC236}">
                <a16:creationId xmlns:a16="http://schemas.microsoft.com/office/drawing/2014/main" xmlns="" id="{73D83FA3-DA17-49F7-B165-F3DBFC1728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ABB54A2-013E-4C2B-B5A4-9433F3F3D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9CA4D-BB90-454E-9EAB-4317E08334D2}" type="slidenum">
              <a:rPr lang="en-US" smtClean="0"/>
              <a:t>‹#›</a:t>
            </a:fld>
            <a:endParaRPr lang="en-US"/>
          </a:p>
        </p:txBody>
      </p:sp>
    </p:spTree>
    <p:extLst>
      <p:ext uri="{BB962C8B-B14F-4D97-AF65-F5344CB8AC3E}">
        <p14:creationId xmlns:p14="http://schemas.microsoft.com/office/powerpoint/2010/main" val="363283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C1860393-6868-4247-B574-59935B49B6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5129"/>
          <a:stretch/>
        </p:blipFill>
        <p:spPr>
          <a:xfrm rot="5400000">
            <a:off x="2558423" y="3425938"/>
            <a:ext cx="914400" cy="6031247"/>
          </a:xfrm>
          <a:prstGeom prst="rect">
            <a:avLst/>
          </a:prstGeom>
        </p:spPr>
      </p:pic>
      <p:sp>
        <p:nvSpPr>
          <p:cNvPr id="6" name="Rectangle 5">
            <a:extLst>
              <a:ext uri="{FF2B5EF4-FFF2-40B4-BE49-F238E27FC236}">
                <a16:creationId xmlns:a16="http://schemas.microsoft.com/office/drawing/2014/main" xmlns="" id="{348F5D91-9C51-49BB-9A26-7E8084E7A19E}"/>
              </a:ext>
            </a:extLst>
          </p:cNvPr>
          <p:cNvSpPr/>
          <p:nvPr/>
        </p:nvSpPr>
        <p:spPr>
          <a:xfrm>
            <a:off x="6514099" y="3545750"/>
            <a:ext cx="5677901" cy="1600438"/>
          </a:xfrm>
          <a:prstGeom prst="rect">
            <a:avLst/>
          </a:prstGeom>
        </p:spPr>
        <p:txBody>
          <a:bodyPr wrap="square">
            <a:spAutoFit/>
          </a:bodyPr>
          <a:lstStyle/>
          <a:p>
            <a:pPr algn="ctr"/>
            <a:r>
              <a:rPr lang="en-US" sz="2000" dirty="0">
                <a:solidFill>
                  <a:schemeClr val="bg1"/>
                </a:solidFill>
                <a:effectLst>
                  <a:glow rad="101600">
                    <a:schemeClr val="tx1">
                      <a:alpha val="60000"/>
                    </a:schemeClr>
                  </a:glow>
                </a:effectLst>
                <a:latin typeface="Verdana" panose="020B0604030504040204" pitchFamily="34" charset="0"/>
              </a:rPr>
              <a:t>(3)  For consider Him who endured such hostility from sinners against Himself, lest you become weary and discouraged in your souls.</a:t>
            </a:r>
          </a:p>
          <a:p>
            <a:endParaRPr lang="en-US" dirty="0">
              <a:solidFill>
                <a:schemeClr val="bg1"/>
              </a:solidFill>
              <a:effectLst>
                <a:glow rad="101600">
                  <a:schemeClr val="tx1">
                    <a:alpha val="60000"/>
                  </a:schemeClr>
                </a:glow>
              </a:effectLst>
              <a:latin typeface="Verdana" panose="020B0604030504040204" pitchFamily="34" charset="0"/>
            </a:endParaRPr>
          </a:p>
        </p:txBody>
      </p:sp>
      <p:pic>
        <p:nvPicPr>
          <p:cNvPr id="8" name="Picture 7" descr="A close up of a tree&#10;&#10;Description generated with high confidence">
            <a:extLst>
              <a:ext uri="{FF2B5EF4-FFF2-40B4-BE49-F238E27FC236}">
                <a16:creationId xmlns:a16="http://schemas.microsoft.com/office/drawing/2014/main" xmlns="" id="{0415A85B-BD76-408F-BCD1-18035AF7B5ED}"/>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514099" y="4989365"/>
            <a:ext cx="2850060" cy="1868635"/>
          </a:xfrm>
          <a:prstGeom prst="rect">
            <a:avLst/>
          </a:prstGeom>
        </p:spPr>
      </p:pic>
      <p:sp>
        <p:nvSpPr>
          <p:cNvPr id="9" name="Rectangle 8">
            <a:extLst>
              <a:ext uri="{FF2B5EF4-FFF2-40B4-BE49-F238E27FC236}">
                <a16:creationId xmlns:a16="http://schemas.microsoft.com/office/drawing/2014/main" xmlns="" id="{4CB7BCA6-A99C-49D8-BDC0-EB208B9B0D3A}"/>
              </a:ext>
            </a:extLst>
          </p:cNvPr>
          <p:cNvSpPr/>
          <p:nvPr/>
        </p:nvSpPr>
        <p:spPr>
          <a:xfrm>
            <a:off x="-84748" y="-5896"/>
            <a:ext cx="12276748" cy="707886"/>
          </a:xfrm>
          <a:prstGeom prst="rect">
            <a:avLst/>
          </a:prstGeom>
        </p:spPr>
        <p:txBody>
          <a:bodyPr wrap="square">
            <a:spAutoFit/>
          </a:bodyPr>
          <a:lstStyle/>
          <a:p>
            <a:pPr algn="ctr"/>
            <a:r>
              <a:rPr lang="en-US" sz="2000" dirty="0" err="1">
                <a:solidFill>
                  <a:schemeClr val="bg1"/>
                </a:solidFill>
                <a:effectLst>
                  <a:glow rad="101600">
                    <a:schemeClr val="tx1">
                      <a:alpha val="60000"/>
                    </a:schemeClr>
                  </a:glow>
                </a:effectLst>
                <a:latin typeface="Verdana" panose="020B0604030504040204" pitchFamily="34" charset="0"/>
              </a:rPr>
              <a:t>Heb</a:t>
            </a:r>
            <a:r>
              <a:rPr lang="en-US" sz="2000" dirty="0">
                <a:solidFill>
                  <a:schemeClr val="bg1"/>
                </a:solidFill>
                <a:effectLst>
                  <a:glow rad="101600">
                    <a:schemeClr val="tx1">
                      <a:alpha val="60000"/>
                    </a:schemeClr>
                  </a:glow>
                </a:effectLst>
                <a:latin typeface="Verdana" panose="020B0604030504040204" pitchFamily="34" charset="0"/>
              </a:rPr>
              <a:t> 12:1…let us lay aside every weight, and the sin which so easily ensnares </a:t>
            </a:r>
            <a:r>
              <a:rPr lang="en-US" sz="2000" i="1" dirty="0">
                <a:solidFill>
                  <a:schemeClr val="bg1"/>
                </a:solidFill>
                <a:effectLst>
                  <a:glow rad="101600">
                    <a:schemeClr val="tx1">
                      <a:alpha val="60000"/>
                    </a:schemeClr>
                  </a:glow>
                </a:effectLst>
                <a:latin typeface="Verdana" panose="020B0604030504040204" pitchFamily="34" charset="0"/>
              </a:rPr>
              <a:t>us,</a:t>
            </a:r>
            <a:r>
              <a:rPr lang="en-US" sz="2000" dirty="0">
                <a:solidFill>
                  <a:schemeClr val="bg1"/>
                </a:solidFill>
                <a:effectLst>
                  <a:glow rad="101600">
                    <a:schemeClr val="tx1">
                      <a:alpha val="60000"/>
                    </a:schemeClr>
                  </a:glow>
                </a:effectLst>
                <a:latin typeface="Verdana" panose="020B0604030504040204" pitchFamily="34" charset="0"/>
              </a:rPr>
              <a:t> and let us run with endurance the race that is set before us, </a:t>
            </a:r>
            <a:endParaRPr lang="en-US" sz="2000" dirty="0">
              <a:solidFill>
                <a:schemeClr val="bg1"/>
              </a:solidFill>
              <a:effectLst>
                <a:glow rad="101600">
                  <a:schemeClr val="tx1">
                    <a:alpha val="60000"/>
                  </a:schemeClr>
                </a:glow>
              </a:effectLst>
            </a:endParaRPr>
          </a:p>
        </p:txBody>
      </p:sp>
      <p:sp>
        <p:nvSpPr>
          <p:cNvPr id="13" name="Oval 12">
            <a:extLst>
              <a:ext uri="{FF2B5EF4-FFF2-40B4-BE49-F238E27FC236}">
                <a16:creationId xmlns:a16="http://schemas.microsoft.com/office/drawing/2014/main" xmlns="" id="{9463C8EF-3305-4139-9110-6DF0E3987CCC}"/>
              </a:ext>
            </a:extLst>
          </p:cNvPr>
          <p:cNvSpPr/>
          <p:nvPr/>
        </p:nvSpPr>
        <p:spPr>
          <a:xfrm>
            <a:off x="2622177" y="2474260"/>
            <a:ext cx="2635624" cy="33536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ECCAA7B-E0E6-46DB-BC92-902A114F7A3F}"/>
              </a:ext>
            </a:extLst>
          </p:cNvPr>
          <p:cNvSpPr/>
          <p:nvPr/>
        </p:nvSpPr>
        <p:spPr>
          <a:xfrm>
            <a:off x="0" y="657572"/>
            <a:ext cx="2953512" cy="3170099"/>
          </a:xfrm>
          <a:prstGeom prst="rect">
            <a:avLst/>
          </a:prstGeom>
        </p:spPr>
        <p:txBody>
          <a:bodyPr wrap="square">
            <a:spAutoFit/>
          </a:bodyPr>
          <a:lstStyle/>
          <a:p>
            <a:r>
              <a:rPr lang="en-US" sz="2000" dirty="0">
                <a:solidFill>
                  <a:schemeClr val="bg1"/>
                </a:solidFill>
                <a:effectLst>
                  <a:glow rad="101600">
                    <a:schemeClr val="tx1">
                      <a:alpha val="60000"/>
                    </a:schemeClr>
                  </a:glow>
                </a:effectLst>
                <a:latin typeface="Verdana" panose="020B0604030504040204" pitchFamily="34" charset="0"/>
              </a:rPr>
              <a:t>(2)  looking unto Jesus, the author and finisher of </a:t>
            </a:r>
            <a:r>
              <a:rPr lang="en-US" sz="2000" i="1" dirty="0">
                <a:solidFill>
                  <a:schemeClr val="bg1"/>
                </a:solidFill>
                <a:effectLst>
                  <a:glow rad="101600">
                    <a:schemeClr val="tx1">
                      <a:alpha val="60000"/>
                    </a:schemeClr>
                  </a:glow>
                </a:effectLst>
                <a:latin typeface="Verdana" panose="020B0604030504040204" pitchFamily="34" charset="0"/>
              </a:rPr>
              <a:t>our</a:t>
            </a:r>
            <a:r>
              <a:rPr lang="en-US" sz="2000" dirty="0">
                <a:solidFill>
                  <a:schemeClr val="bg1"/>
                </a:solidFill>
                <a:effectLst>
                  <a:glow rad="101600">
                    <a:schemeClr val="tx1">
                      <a:alpha val="60000"/>
                    </a:schemeClr>
                  </a:glow>
                </a:effectLst>
                <a:latin typeface="Verdana" panose="020B0604030504040204" pitchFamily="34" charset="0"/>
              </a:rPr>
              <a:t> faith, who for the joy that was set before Him endured the cross, despising the shame, and has sat down at the right hand of the throne of God. </a:t>
            </a:r>
            <a:endParaRPr lang="en-US" sz="2000" dirty="0">
              <a:solidFill>
                <a:schemeClr val="bg1"/>
              </a:solidFill>
              <a:effectLst>
                <a:glow rad="101600">
                  <a:schemeClr val="tx1">
                    <a:alpha val="60000"/>
                  </a:schemeClr>
                </a:glow>
              </a:effectLst>
            </a:endParaRPr>
          </a:p>
        </p:txBody>
      </p:sp>
      <p:sp>
        <p:nvSpPr>
          <p:cNvPr id="12" name="TextBox 11">
            <a:extLst>
              <a:ext uri="{FF2B5EF4-FFF2-40B4-BE49-F238E27FC236}">
                <a16:creationId xmlns:a16="http://schemas.microsoft.com/office/drawing/2014/main" xmlns="" id="{E32877C1-BAF9-4300-9729-2B21048E1EB3}"/>
              </a:ext>
            </a:extLst>
          </p:cNvPr>
          <p:cNvSpPr txBox="1"/>
          <p:nvPr/>
        </p:nvSpPr>
        <p:spPr>
          <a:xfrm>
            <a:off x="2843784" y="1109690"/>
            <a:ext cx="9348216" cy="1754326"/>
          </a:xfrm>
          <a:prstGeom prst="rect">
            <a:avLst/>
          </a:prstGeom>
          <a:noFill/>
        </p:spPr>
        <p:txBody>
          <a:bodyPr wrap="square" rtlCol="0">
            <a:spAutoFit/>
          </a:bodyPr>
          <a:lstStyle/>
          <a:p>
            <a:pPr algn="ctr"/>
            <a:r>
              <a:rPr lang="en-US" sz="5400" dirty="0">
                <a:solidFill>
                  <a:schemeClr val="bg1"/>
                </a:solidFill>
                <a:effectLst>
                  <a:glow rad="101600">
                    <a:schemeClr val="tx1">
                      <a:alpha val="60000"/>
                    </a:schemeClr>
                  </a:glow>
                </a:effectLst>
                <a:latin typeface="Britannic Bold" panose="020B0903060703020204" pitchFamily="34" charset="0"/>
              </a:rPr>
              <a:t>FINISH YOUR RACE</a:t>
            </a:r>
          </a:p>
          <a:p>
            <a:pPr algn="ctr"/>
            <a:r>
              <a:rPr lang="en-US" sz="5400" dirty="0">
                <a:solidFill>
                  <a:schemeClr val="bg1"/>
                </a:solidFill>
                <a:effectLst>
                  <a:glow rad="101600">
                    <a:schemeClr val="tx1">
                      <a:alpha val="60000"/>
                    </a:schemeClr>
                  </a:glow>
                </a:effectLst>
                <a:latin typeface="Britannic Bold" panose="020B0903060703020204" pitchFamily="34" charset="0"/>
              </a:rPr>
              <a:t>ACTS 20:17-38</a:t>
            </a:r>
          </a:p>
        </p:txBody>
      </p:sp>
      <p:pic>
        <p:nvPicPr>
          <p:cNvPr id="14" name="Picture 13" descr="A group of people posing for the camera&#10;&#10;Description generated with very high confidence">
            <a:extLst>
              <a:ext uri="{FF2B5EF4-FFF2-40B4-BE49-F238E27FC236}">
                <a16:creationId xmlns:a16="http://schemas.microsoft.com/office/drawing/2014/main" xmlns="" id="{0C1B7E2B-C32A-4AC0-A9F8-0887FA202B6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273" y="2243127"/>
            <a:ext cx="5985974" cy="3741234"/>
          </a:xfrm>
          <a:prstGeom prst="rect">
            <a:avLst/>
          </a:prstGeom>
        </p:spPr>
      </p:pic>
      <p:pic>
        <p:nvPicPr>
          <p:cNvPr id="16" name="Picture 15">
            <a:extLst>
              <a:ext uri="{FF2B5EF4-FFF2-40B4-BE49-F238E27FC236}">
                <a16:creationId xmlns:a16="http://schemas.microsoft.com/office/drawing/2014/main" xmlns="" id="{1E34D3EF-50B8-400F-9EFB-CA7942F70FA9}"/>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9364159" y="4997811"/>
            <a:ext cx="2678340" cy="1891578"/>
          </a:xfrm>
          <a:prstGeom prst="rect">
            <a:avLst/>
          </a:prstGeom>
        </p:spPr>
      </p:pic>
    </p:spTree>
    <p:extLst>
      <p:ext uri="{BB962C8B-B14F-4D97-AF65-F5344CB8AC3E}">
        <p14:creationId xmlns:p14="http://schemas.microsoft.com/office/powerpoint/2010/main" val="209475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4FB8FD2-1739-4FB0-8815-84B16D2B40E0}"/>
              </a:ext>
            </a:extLst>
          </p:cNvPr>
          <p:cNvPicPr>
            <a:picLocks noChangeAspect="1"/>
          </p:cNvPicPr>
          <p:nvPr/>
        </p:nvPicPr>
        <p:blipFill rotWithShape="1">
          <a:blip r:embed="rId2"/>
          <a:srcRect l="14566" t="10569" r="14905" b="4715"/>
          <a:stretch/>
        </p:blipFill>
        <p:spPr>
          <a:xfrm>
            <a:off x="0" y="1700807"/>
            <a:ext cx="4961243" cy="3724507"/>
          </a:xfrm>
          <a:prstGeom prst="rect">
            <a:avLst/>
          </a:prstGeom>
        </p:spPr>
      </p:pic>
      <p:sp>
        <p:nvSpPr>
          <p:cNvPr id="5" name="Rectangle 4">
            <a:extLst>
              <a:ext uri="{FF2B5EF4-FFF2-40B4-BE49-F238E27FC236}">
                <a16:creationId xmlns:a16="http://schemas.microsoft.com/office/drawing/2014/main" xmlns="" id="{FBDD32F0-66F4-4EFF-8917-138DB5BCFF77}"/>
              </a:ext>
            </a:extLst>
          </p:cNvPr>
          <p:cNvSpPr/>
          <p:nvPr/>
        </p:nvSpPr>
        <p:spPr>
          <a:xfrm>
            <a:off x="0" y="584775"/>
            <a:ext cx="12192000" cy="954107"/>
          </a:xfrm>
          <a:prstGeom prst="rect">
            <a:avLst/>
          </a:prstGeom>
        </p:spPr>
        <p:txBody>
          <a:bodyPr wrap="square">
            <a:spAutoFit/>
          </a:bodyPr>
          <a:lstStyle/>
          <a:p>
            <a:pPr algn="ctr"/>
            <a:r>
              <a:rPr lang="en-US" sz="2800" dirty="0">
                <a:solidFill>
                  <a:schemeClr val="bg1"/>
                </a:solidFill>
                <a:effectLst>
                  <a:glow rad="101600">
                    <a:schemeClr val="tx1">
                      <a:alpha val="60000"/>
                    </a:schemeClr>
                  </a:glow>
                </a:effectLst>
                <a:latin typeface="Georgia" panose="02040502050405020303" pitchFamily="18" charset="0"/>
              </a:rPr>
              <a:t>Act 20:17  From Miletus he sent to Ephesus and called for the </a:t>
            </a:r>
            <a:r>
              <a:rPr lang="en-US" sz="2800" b="1" u="sng" dirty="0">
                <a:solidFill>
                  <a:schemeClr val="bg1"/>
                </a:solidFill>
                <a:effectLst>
                  <a:glow rad="101600">
                    <a:schemeClr val="tx1">
                      <a:alpha val="60000"/>
                    </a:schemeClr>
                  </a:glow>
                </a:effectLst>
                <a:latin typeface="Georgia" panose="02040502050405020303" pitchFamily="18" charset="0"/>
              </a:rPr>
              <a:t>elders</a:t>
            </a:r>
            <a:r>
              <a:rPr lang="en-US" sz="2800" dirty="0">
                <a:solidFill>
                  <a:schemeClr val="bg1"/>
                </a:solidFill>
                <a:effectLst>
                  <a:glow rad="101600">
                    <a:schemeClr val="tx1">
                      <a:alpha val="60000"/>
                    </a:schemeClr>
                  </a:glow>
                </a:effectLst>
                <a:latin typeface="Georgia" panose="02040502050405020303" pitchFamily="18" charset="0"/>
              </a:rPr>
              <a:t> of the church. </a:t>
            </a:r>
          </a:p>
        </p:txBody>
      </p:sp>
      <p:sp>
        <p:nvSpPr>
          <p:cNvPr id="6" name="TextBox 5">
            <a:extLst>
              <a:ext uri="{FF2B5EF4-FFF2-40B4-BE49-F238E27FC236}">
                <a16:creationId xmlns:a16="http://schemas.microsoft.com/office/drawing/2014/main" xmlns="" id="{5734D698-FBE2-4FDE-9733-3D72ECB637C4}"/>
              </a:ext>
            </a:extLst>
          </p:cNvPr>
          <p:cNvSpPr txBox="1"/>
          <p:nvPr/>
        </p:nvSpPr>
        <p:spPr>
          <a:xfrm>
            <a:off x="5074920" y="1558034"/>
            <a:ext cx="7117080" cy="2893100"/>
          </a:xfrm>
          <a:prstGeom prst="rect">
            <a:avLst/>
          </a:prstGeom>
          <a:noFill/>
        </p:spPr>
        <p:txBody>
          <a:bodyPr wrap="square" rtlCol="0">
            <a:spAutoFit/>
          </a:bodyPr>
          <a:lstStyle/>
          <a:p>
            <a:r>
              <a:rPr lang="en-US" sz="2400" dirty="0">
                <a:solidFill>
                  <a:schemeClr val="bg1"/>
                </a:solidFill>
                <a:effectLst>
                  <a:glow rad="101600">
                    <a:schemeClr val="tx1">
                      <a:alpha val="60000"/>
                    </a:schemeClr>
                  </a:glow>
                </a:effectLst>
                <a:latin typeface="Georgia" panose="02040502050405020303" pitchFamily="18" charset="0"/>
              </a:rPr>
              <a:t>What is an Elder? An elder is a spiritually mature leader of the church that has been appointed to oversee and shepherd the church.</a:t>
            </a:r>
          </a:p>
          <a:p>
            <a:endParaRPr lang="en-US" sz="1400" dirty="0">
              <a:solidFill>
                <a:schemeClr val="bg1"/>
              </a:solidFill>
              <a:effectLst>
                <a:glow rad="101600">
                  <a:schemeClr val="tx1">
                    <a:alpha val="60000"/>
                  </a:schemeClr>
                </a:glow>
              </a:effectLst>
              <a:latin typeface="Georgia" panose="02040502050405020303" pitchFamily="18" charset="0"/>
            </a:endParaRPr>
          </a:p>
          <a:p>
            <a:r>
              <a:rPr lang="en-US" sz="2400" u="sng" dirty="0">
                <a:solidFill>
                  <a:schemeClr val="bg1"/>
                </a:solidFill>
                <a:effectLst>
                  <a:glow rad="101600">
                    <a:schemeClr val="tx1">
                      <a:alpha val="60000"/>
                    </a:schemeClr>
                  </a:glow>
                </a:effectLst>
                <a:latin typeface="Georgia" panose="02040502050405020303" pitchFamily="18" charset="0"/>
              </a:rPr>
              <a:t>Elder</a:t>
            </a:r>
            <a:r>
              <a:rPr lang="en-US" sz="2400" dirty="0">
                <a:solidFill>
                  <a:schemeClr val="bg1"/>
                </a:solidFill>
                <a:effectLst>
                  <a:glow rad="101600">
                    <a:schemeClr val="tx1">
                      <a:alpha val="60000"/>
                    </a:schemeClr>
                  </a:glow>
                </a:effectLst>
                <a:latin typeface="Georgia" panose="02040502050405020303" pitchFamily="18" charset="0"/>
              </a:rPr>
              <a:t> – Gr. </a:t>
            </a:r>
            <a:r>
              <a:rPr lang="el-GR" sz="2400" dirty="0">
                <a:solidFill>
                  <a:schemeClr val="bg1"/>
                </a:solidFill>
                <a:effectLst>
                  <a:glow rad="101600">
                    <a:schemeClr val="tx1">
                      <a:alpha val="60000"/>
                    </a:schemeClr>
                  </a:glow>
                </a:effectLst>
                <a:latin typeface="Georgia" panose="02040502050405020303" pitchFamily="18" charset="0"/>
              </a:rPr>
              <a:t>πρεσβύτερος</a:t>
            </a:r>
            <a:r>
              <a:rPr lang="en-US" sz="2400" dirty="0">
                <a:solidFill>
                  <a:schemeClr val="bg1"/>
                </a:solidFill>
                <a:effectLst>
                  <a:glow rad="101600">
                    <a:schemeClr val="tx1">
                      <a:alpha val="60000"/>
                    </a:schemeClr>
                  </a:glow>
                </a:effectLst>
                <a:latin typeface="Georgia" panose="02040502050405020303" pitchFamily="18" charset="0"/>
              </a:rPr>
              <a:t> – </a:t>
            </a:r>
            <a:r>
              <a:rPr lang="en-US" sz="2400" u="sng" dirty="0" err="1">
                <a:solidFill>
                  <a:schemeClr val="bg1"/>
                </a:solidFill>
                <a:effectLst>
                  <a:glow rad="101600">
                    <a:schemeClr val="tx1">
                      <a:alpha val="60000"/>
                    </a:schemeClr>
                  </a:glow>
                </a:effectLst>
                <a:latin typeface="Georgia" panose="02040502050405020303" pitchFamily="18" charset="0"/>
              </a:rPr>
              <a:t>presbuteros</a:t>
            </a:r>
            <a:endParaRPr lang="en-US" sz="2400" u="sng" dirty="0">
              <a:solidFill>
                <a:schemeClr val="bg1"/>
              </a:solidFill>
              <a:effectLst>
                <a:glow rad="101600">
                  <a:schemeClr val="tx1">
                    <a:alpha val="60000"/>
                  </a:schemeClr>
                </a:glow>
              </a:effectLst>
              <a:latin typeface="Georgia" panose="02040502050405020303" pitchFamily="18" charset="0"/>
            </a:endParaRPr>
          </a:p>
          <a:p>
            <a:r>
              <a:rPr lang="en-US" sz="2400" u="sng" dirty="0">
                <a:solidFill>
                  <a:schemeClr val="bg1"/>
                </a:solidFill>
                <a:effectLst>
                  <a:glow rad="101600">
                    <a:schemeClr val="tx1">
                      <a:alpha val="60000"/>
                    </a:schemeClr>
                  </a:glow>
                </a:effectLst>
                <a:latin typeface="Georgia" panose="02040502050405020303" pitchFamily="18" charset="0"/>
              </a:rPr>
              <a:t>Overseer</a:t>
            </a:r>
            <a:r>
              <a:rPr lang="en-US" sz="2400" dirty="0">
                <a:solidFill>
                  <a:schemeClr val="bg1"/>
                </a:solidFill>
                <a:effectLst>
                  <a:glow rad="101600">
                    <a:schemeClr val="tx1">
                      <a:alpha val="60000"/>
                    </a:schemeClr>
                  </a:glow>
                </a:effectLst>
                <a:latin typeface="Georgia" panose="02040502050405020303" pitchFamily="18" charset="0"/>
              </a:rPr>
              <a:t> – Gr. </a:t>
            </a:r>
            <a:r>
              <a:rPr lang="el-GR" sz="2400" dirty="0">
                <a:solidFill>
                  <a:schemeClr val="bg1"/>
                </a:solidFill>
                <a:effectLst>
                  <a:glow rad="101600">
                    <a:schemeClr val="tx1">
                      <a:alpha val="60000"/>
                    </a:schemeClr>
                  </a:glow>
                </a:effectLst>
                <a:latin typeface="Georgia" panose="02040502050405020303" pitchFamily="18" charset="0"/>
              </a:rPr>
              <a:t>ἐπίσκοπος</a:t>
            </a:r>
            <a:r>
              <a:rPr lang="en-US" sz="2400" dirty="0">
                <a:solidFill>
                  <a:schemeClr val="bg1"/>
                </a:solidFill>
                <a:effectLst>
                  <a:glow rad="101600">
                    <a:schemeClr val="tx1">
                      <a:alpha val="60000"/>
                    </a:schemeClr>
                  </a:glow>
                </a:effectLst>
                <a:latin typeface="Georgia" panose="02040502050405020303" pitchFamily="18" charset="0"/>
              </a:rPr>
              <a:t>  - </a:t>
            </a:r>
            <a:r>
              <a:rPr lang="en-US" sz="2400" u="sng" dirty="0" err="1">
                <a:solidFill>
                  <a:schemeClr val="bg1"/>
                </a:solidFill>
                <a:effectLst>
                  <a:glow rad="101600">
                    <a:schemeClr val="tx1">
                      <a:alpha val="60000"/>
                    </a:schemeClr>
                  </a:glow>
                </a:effectLst>
                <a:latin typeface="Georgia" panose="02040502050405020303" pitchFamily="18" charset="0"/>
              </a:rPr>
              <a:t>episkopos</a:t>
            </a:r>
            <a:r>
              <a:rPr lang="en-US" sz="2400" dirty="0">
                <a:solidFill>
                  <a:schemeClr val="bg1"/>
                </a:solidFill>
                <a:effectLst>
                  <a:glow rad="101600">
                    <a:schemeClr val="tx1">
                      <a:alpha val="60000"/>
                    </a:schemeClr>
                  </a:glow>
                </a:effectLst>
                <a:latin typeface="Georgia" panose="02040502050405020303" pitchFamily="18" charset="0"/>
              </a:rPr>
              <a:t> (Acts 20:28)</a:t>
            </a:r>
          </a:p>
          <a:p>
            <a:r>
              <a:rPr lang="en-US" sz="2400" u="sng" dirty="0">
                <a:solidFill>
                  <a:schemeClr val="bg1"/>
                </a:solidFill>
                <a:effectLst>
                  <a:glow rad="101600">
                    <a:schemeClr val="tx1">
                      <a:alpha val="60000"/>
                    </a:schemeClr>
                  </a:glow>
                </a:effectLst>
                <a:latin typeface="Georgia" panose="02040502050405020303" pitchFamily="18" charset="0"/>
              </a:rPr>
              <a:t>Shepherd</a:t>
            </a:r>
            <a:r>
              <a:rPr lang="en-US" sz="2400" dirty="0">
                <a:solidFill>
                  <a:schemeClr val="bg1"/>
                </a:solidFill>
                <a:effectLst>
                  <a:glow rad="101600">
                    <a:schemeClr val="tx1">
                      <a:alpha val="60000"/>
                    </a:schemeClr>
                  </a:glow>
                </a:effectLst>
                <a:latin typeface="Georgia" panose="02040502050405020303" pitchFamily="18" charset="0"/>
              </a:rPr>
              <a:t>/pastor -  Gr. </a:t>
            </a:r>
            <a:r>
              <a:rPr lang="el-GR" sz="2400" dirty="0">
                <a:solidFill>
                  <a:schemeClr val="bg1"/>
                </a:solidFill>
                <a:effectLst>
                  <a:glow rad="101600">
                    <a:schemeClr val="tx1">
                      <a:alpha val="60000"/>
                    </a:schemeClr>
                  </a:glow>
                </a:effectLst>
                <a:latin typeface="Georgia" panose="02040502050405020303" pitchFamily="18" charset="0"/>
              </a:rPr>
              <a:t>ποιμαίνω</a:t>
            </a:r>
            <a:r>
              <a:rPr lang="en-US" sz="2400" dirty="0">
                <a:solidFill>
                  <a:schemeClr val="bg1"/>
                </a:solidFill>
                <a:effectLst>
                  <a:glow rad="101600">
                    <a:schemeClr val="tx1">
                      <a:alpha val="60000"/>
                    </a:schemeClr>
                  </a:glow>
                </a:effectLst>
                <a:latin typeface="Georgia" panose="02040502050405020303" pitchFamily="18" charset="0"/>
              </a:rPr>
              <a:t>  - </a:t>
            </a:r>
            <a:r>
              <a:rPr lang="en-US" sz="2400" u="sng" dirty="0" err="1">
                <a:solidFill>
                  <a:schemeClr val="bg1"/>
                </a:solidFill>
                <a:effectLst>
                  <a:glow rad="101600">
                    <a:schemeClr val="tx1">
                      <a:alpha val="60000"/>
                    </a:schemeClr>
                  </a:glow>
                </a:effectLst>
                <a:latin typeface="Georgia" panose="02040502050405020303" pitchFamily="18" charset="0"/>
              </a:rPr>
              <a:t>poimaino</a:t>
            </a:r>
            <a:r>
              <a:rPr lang="en-US" sz="2400" u="sng" dirty="0">
                <a:solidFill>
                  <a:schemeClr val="bg1"/>
                </a:solidFill>
                <a:effectLst>
                  <a:glow rad="101600">
                    <a:schemeClr val="tx1">
                      <a:alpha val="60000"/>
                    </a:schemeClr>
                  </a:glow>
                </a:effectLst>
                <a:latin typeface="Georgia" panose="02040502050405020303" pitchFamily="18" charset="0"/>
              </a:rPr>
              <a:t>̄ </a:t>
            </a:r>
            <a:r>
              <a:rPr lang="en-US" sz="2400" dirty="0">
                <a:solidFill>
                  <a:schemeClr val="bg1"/>
                </a:solidFill>
                <a:effectLst>
                  <a:glow rad="101600">
                    <a:schemeClr val="tx1">
                      <a:alpha val="60000"/>
                    </a:schemeClr>
                  </a:glow>
                </a:effectLst>
                <a:latin typeface="Georgia" panose="02040502050405020303" pitchFamily="18" charset="0"/>
              </a:rPr>
              <a:t>- pastor = </a:t>
            </a:r>
            <a:r>
              <a:rPr lang="en-US" sz="2400" dirty="0" err="1">
                <a:solidFill>
                  <a:schemeClr val="bg1"/>
                </a:solidFill>
                <a:effectLst>
                  <a:glow rad="101600">
                    <a:schemeClr val="tx1">
                      <a:alpha val="60000"/>
                    </a:schemeClr>
                  </a:glow>
                </a:effectLst>
                <a:latin typeface="Georgia" panose="02040502050405020303" pitchFamily="18" charset="0"/>
              </a:rPr>
              <a:t>poimēn</a:t>
            </a:r>
            <a:r>
              <a:rPr lang="en-US" sz="2400" dirty="0">
                <a:solidFill>
                  <a:schemeClr val="bg1"/>
                </a:solidFill>
                <a:effectLst>
                  <a:glow rad="101600">
                    <a:schemeClr val="tx1">
                      <a:alpha val="60000"/>
                    </a:schemeClr>
                  </a:glow>
                </a:effectLst>
                <a:latin typeface="Georgia" panose="02040502050405020303" pitchFamily="18" charset="0"/>
              </a:rPr>
              <a:t> (Acts 20:28)</a:t>
            </a:r>
          </a:p>
        </p:txBody>
      </p:sp>
      <p:sp>
        <p:nvSpPr>
          <p:cNvPr id="7" name="TextBox 6">
            <a:extLst>
              <a:ext uri="{FF2B5EF4-FFF2-40B4-BE49-F238E27FC236}">
                <a16:creationId xmlns:a16="http://schemas.microsoft.com/office/drawing/2014/main" xmlns="" id="{7D97202F-55B9-46B5-84FA-AC4EDF423AA8}"/>
              </a:ext>
            </a:extLst>
          </p:cNvPr>
          <p:cNvSpPr txBox="1"/>
          <p:nvPr/>
        </p:nvSpPr>
        <p:spPr>
          <a:xfrm>
            <a:off x="0" y="0"/>
            <a:ext cx="12192000" cy="584775"/>
          </a:xfrm>
          <a:prstGeom prst="rect">
            <a:avLst/>
          </a:prstGeom>
          <a:noFill/>
        </p:spPr>
        <p:txBody>
          <a:bodyPr wrap="square" rtlCol="0">
            <a:spAutoFit/>
          </a:bodyPr>
          <a:lstStyle/>
          <a:p>
            <a:pPr algn="ctr"/>
            <a:r>
              <a:rPr lang="en-US" sz="3200" dirty="0">
                <a:solidFill>
                  <a:schemeClr val="bg1"/>
                </a:solidFill>
                <a:effectLst>
                  <a:glow rad="101600">
                    <a:schemeClr val="tx1">
                      <a:alpha val="60000"/>
                    </a:schemeClr>
                  </a:glow>
                </a:effectLst>
                <a:latin typeface="Georgia" panose="02040502050405020303" pitchFamily="18" charset="0"/>
              </a:rPr>
              <a:t>Paul Calls for the Elders of the church</a:t>
            </a:r>
          </a:p>
        </p:txBody>
      </p:sp>
      <p:sp>
        <p:nvSpPr>
          <p:cNvPr id="8" name="TextBox 7">
            <a:extLst>
              <a:ext uri="{FF2B5EF4-FFF2-40B4-BE49-F238E27FC236}">
                <a16:creationId xmlns:a16="http://schemas.microsoft.com/office/drawing/2014/main" xmlns="" id="{A8C18B2E-1311-427F-8D3E-ED1DD2D3FAD7}"/>
              </a:ext>
            </a:extLst>
          </p:cNvPr>
          <p:cNvSpPr txBox="1"/>
          <p:nvPr/>
        </p:nvSpPr>
        <p:spPr>
          <a:xfrm>
            <a:off x="5074920" y="4612263"/>
            <a:ext cx="7117080" cy="523220"/>
          </a:xfrm>
          <a:prstGeom prst="rect">
            <a:avLst/>
          </a:prstGeom>
          <a:noFill/>
        </p:spPr>
        <p:txBody>
          <a:bodyPr wrap="square" rtlCol="0">
            <a:spAutoFit/>
          </a:bodyPr>
          <a:lstStyle/>
          <a:p>
            <a:r>
              <a:rPr lang="en-US" sz="2800" dirty="0">
                <a:solidFill>
                  <a:schemeClr val="bg1"/>
                </a:solidFill>
                <a:effectLst>
                  <a:glow rad="101600">
                    <a:schemeClr val="tx1">
                      <a:alpha val="60000"/>
                    </a:schemeClr>
                  </a:glow>
                </a:effectLst>
                <a:latin typeface="Georgia" panose="02040502050405020303" pitchFamily="18" charset="0"/>
              </a:rPr>
              <a:t>Notice the plurality of the elders</a:t>
            </a:r>
            <a:r>
              <a:rPr lang="en-US" dirty="0">
                <a:solidFill>
                  <a:schemeClr val="bg1"/>
                </a:solidFill>
                <a:effectLst>
                  <a:glow rad="101600">
                    <a:schemeClr val="tx1">
                      <a:alpha val="60000"/>
                    </a:schemeClr>
                  </a:glow>
                </a:effectLst>
                <a:latin typeface="Georgia" panose="02040502050405020303" pitchFamily="18" charset="0"/>
              </a:rPr>
              <a:t>.</a:t>
            </a:r>
          </a:p>
        </p:txBody>
      </p:sp>
      <p:sp>
        <p:nvSpPr>
          <p:cNvPr id="9" name="Rectangle 8">
            <a:extLst>
              <a:ext uri="{FF2B5EF4-FFF2-40B4-BE49-F238E27FC236}">
                <a16:creationId xmlns:a16="http://schemas.microsoft.com/office/drawing/2014/main" xmlns="" id="{F8551EA9-CB39-4A5A-96FD-2DA973347DDB}"/>
              </a:ext>
            </a:extLst>
          </p:cNvPr>
          <p:cNvSpPr/>
          <p:nvPr/>
        </p:nvSpPr>
        <p:spPr>
          <a:xfrm>
            <a:off x="0" y="5497961"/>
            <a:ext cx="12192000" cy="984885"/>
          </a:xfrm>
          <a:prstGeom prst="rect">
            <a:avLst/>
          </a:prstGeom>
        </p:spPr>
        <p:txBody>
          <a:bodyPr wrap="square">
            <a:spAutoFit/>
          </a:bodyPr>
          <a:lstStyle/>
          <a:p>
            <a:pPr marL="342900" indent="-342900">
              <a:buFont typeface="Arial" panose="020B0604020202020204" pitchFamily="34" charset="0"/>
              <a:buChar char="•"/>
            </a:pPr>
            <a:r>
              <a:rPr lang="en-US" sz="2000" i="1" dirty="0">
                <a:solidFill>
                  <a:schemeClr val="bg1"/>
                </a:solidFill>
                <a:effectLst>
                  <a:glow rad="101600">
                    <a:srgbClr val="7030A0">
                      <a:alpha val="60000"/>
                    </a:srgbClr>
                  </a:glow>
                </a:effectLst>
                <a:latin typeface="Georgia" panose="02040502050405020303" pitchFamily="18" charset="0"/>
              </a:rPr>
              <a:t>Tit 1:5  For this reason I left you in Crete, that you should set in order the things that are lacking, and appoint </a:t>
            </a:r>
            <a:r>
              <a:rPr lang="en-US" sz="2000" i="1" u="sng" dirty="0">
                <a:solidFill>
                  <a:schemeClr val="bg1"/>
                </a:solidFill>
                <a:effectLst>
                  <a:glow rad="101600">
                    <a:srgbClr val="7030A0">
                      <a:alpha val="60000"/>
                    </a:srgbClr>
                  </a:glow>
                </a:effectLst>
                <a:latin typeface="Georgia" panose="02040502050405020303" pitchFamily="18" charset="0"/>
              </a:rPr>
              <a:t>elders </a:t>
            </a:r>
            <a:r>
              <a:rPr lang="en-US" sz="2000" i="1" dirty="0">
                <a:solidFill>
                  <a:schemeClr val="bg1"/>
                </a:solidFill>
                <a:effectLst>
                  <a:glow rad="101600">
                    <a:srgbClr val="7030A0">
                      <a:alpha val="60000"/>
                    </a:srgbClr>
                  </a:glow>
                </a:effectLst>
                <a:latin typeface="Georgia" panose="02040502050405020303" pitchFamily="18" charset="0"/>
              </a:rPr>
              <a:t>in every city as I commanded you—</a:t>
            </a:r>
          </a:p>
          <a:p>
            <a:endParaRPr lang="en-US" dirty="0">
              <a:solidFill>
                <a:schemeClr val="bg1"/>
              </a:solidFill>
              <a:effectLst>
                <a:glow rad="101600">
                  <a:schemeClr val="tx1">
                    <a:alpha val="60000"/>
                  </a:schemeClr>
                </a:glow>
              </a:effectLst>
              <a:latin typeface="Georgia" panose="02040502050405020303" pitchFamily="18" charset="0"/>
            </a:endParaRPr>
          </a:p>
        </p:txBody>
      </p:sp>
      <p:sp>
        <p:nvSpPr>
          <p:cNvPr id="10" name="Rectangle 9">
            <a:extLst>
              <a:ext uri="{FF2B5EF4-FFF2-40B4-BE49-F238E27FC236}">
                <a16:creationId xmlns:a16="http://schemas.microsoft.com/office/drawing/2014/main" xmlns="" id="{0EA7D6F4-A9A6-4E45-8ACD-0FAEF7082AE5}"/>
              </a:ext>
            </a:extLst>
          </p:cNvPr>
          <p:cNvSpPr/>
          <p:nvPr/>
        </p:nvSpPr>
        <p:spPr>
          <a:xfrm>
            <a:off x="0" y="6196035"/>
            <a:ext cx="12192000" cy="984885"/>
          </a:xfrm>
          <a:prstGeom prst="rect">
            <a:avLst/>
          </a:prstGeom>
        </p:spPr>
        <p:txBody>
          <a:bodyPr wrap="square">
            <a:spAutoFit/>
          </a:bodyPr>
          <a:lstStyle/>
          <a:p>
            <a:pPr marL="342900" indent="-342900">
              <a:buFont typeface="Arial" panose="020B0604020202020204" pitchFamily="34" charset="0"/>
              <a:buChar char="•"/>
            </a:pPr>
            <a:r>
              <a:rPr lang="en-US" sz="2000" i="1" dirty="0">
                <a:solidFill>
                  <a:schemeClr val="bg1"/>
                </a:solidFill>
                <a:effectLst>
                  <a:glow rad="101600">
                    <a:srgbClr val="7030A0">
                      <a:alpha val="60000"/>
                    </a:srgbClr>
                  </a:glow>
                </a:effectLst>
                <a:latin typeface="Georgia" panose="02040502050405020303" pitchFamily="18" charset="0"/>
              </a:rPr>
              <a:t>1Ti 5:17  Let the </a:t>
            </a:r>
            <a:r>
              <a:rPr lang="en-US" sz="2000" i="1" u="sng" dirty="0">
                <a:solidFill>
                  <a:schemeClr val="bg1"/>
                </a:solidFill>
                <a:effectLst>
                  <a:glow rad="101600">
                    <a:srgbClr val="7030A0">
                      <a:alpha val="60000"/>
                    </a:srgbClr>
                  </a:glow>
                </a:effectLst>
                <a:latin typeface="Georgia" panose="02040502050405020303" pitchFamily="18" charset="0"/>
              </a:rPr>
              <a:t>elders</a:t>
            </a:r>
            <a:r>
              <a:rPr lang="en-US" sz="2000" i="1" dirty="0">
                <a:solidFill>
                  <a:schemeClr val="bg1"/>
                </a:solidFill>
                <a:effectLst>
                  <a:glow rad="101600">
                    <a:srgbClr val="7030A0">
                      <a:alpha val="60000"/>
                    </a:srgbClr>
                  </a:glow>
                </a:effectLst>
                <a:latin typeface="Georgia" panose="02040502050405020303" pitchFamily="18" charset="0"/>
              </a:rPr>
              <a:t> who rule well be counted worthy of double honor, especially those who labor in the word and doctrine.</a:t>
            </a:r>
          </a:p>
          <a:p>
            <a:endParaRPr lang="en-US" dirty="0">
              <a:solidFill>
                <a:schemeClr val="bg1"/>
              </a:solidFill>
              <a:effectLst>
                <a:glow rad="101600">
                  <a:schemeClr val="tx1">
                    <a:alpha val="60000"/>
                  </a:schemeClr>
                </a:glow>
              </a:effectLst>
              <a:latin typeface="Georgia" panose="02040502050405020303" pitchFamily="18" charset="0"/>
            </a:endParaRPr>
          </a:p>
        </p:txBody>
      </p:sp>
      <p:pic>
        <p:nvPicPr>
          <p:cNvPr id="11" name="Picture 10" descr="https://s-media-cache-ak0.pinimg.com/564x/fe/a7/13/fea713485d66577a05d83304bb362219.jpg">
            <a:extLst>
              <a:ext uri="{FF2B5EF4-FFF2-40B4-BE49-F238E27FC236}">
                <a16:creationId xmlns:a16="http://schemas.microsoft.com/office/drawing/2014/main" xmlns="" id="{8975E821-B0A1-4251-833B-E37514A6689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3914775"/>
            <a:ext cx="2143125" cy="1546473"/>
          </a:xfrm>
          <a:prstGeom prst="rect">
            <a:avLst/>
          </a:prstGeom>
          <a:noFill/>
          <a:ln>
            <a:noFill/>
          </a:ln>
        </p:spPr>
      </p:pic>
    </p:spTree>
    <p:extLst>
      <p:ext uri="{BB962C8B-B14F-4D97-AF65-F5344CB8AC3E}">
        <p14:creationId xmlns:p14="http://schemas.microsoft.com/office/powerpoint/2010/main" val="411948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99BDBC6-824D-425D-AF90-DF044D316AAA}"/>
              </a:ext>
            </a:extLst>
          </p:cNvPr>
          <p:cNvPicPr>
            <a:picLocks noChangeAspect="1"/>
          </p:cNvPicPr>
          <p:nvPr/>
        </p:nvPicPr>
        <p:blipFill rotWithShape="1">
          <a:blip r:embed="rId2"/>
          <a:srcRect l="14002" t="11157" r="14825" b="4354"/>
          <a:stretch/>
        </p:blipFill>
        <p:spPr>
          <a:xfrm>
            <a:off x="0" y="0"/>
            <a:ext cx="12192000" cy="6858000"/>
          </a:xfrm>
          <a:prstGeom prst="rect">
            <a:avLst/>
          </a:prstGeom>
        </p:spPr>
      </p:pic>
      <p:sp>
        <p:nvSpPr>
          <p:cNvPr id="2" name="Rectangle 1">
            <a:extLst>
              <a:ext uri="{FF2B5EF4-FFF2-40B4-BE49-F238E27FC236}">
                <a16:creationId xmlns:a16="http://schemas.microsoft.com/office/drawing/2014/main" xmlns="" id="{257A0CA9-9234-48B1-BE86-77CC46913C0C}"/>
              </a:ext>
            </a:extLst>
          </p:cNvPr>
          <p:cNvSpPr/>
          <p:nvPr/>
        </p:nvSpPr>
        <p:spPr>
          <a:xfrm>
            <a:off x="0" y="551748"/>
            <a:ext cx="12192000" cy="3108543"/>
          </a:xfrm>
          <a:prstGeom prst="rect">
            <a:avLst/>
          </a:prstGeom>
        </p:spPr>
        <p:txBody>
          <a:bodyPr wrap="square">
            <a:spAutoFit/>
          </a:bodyPr>
          <a:lstStyle/>
          <a:p>
            <a:pP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2800"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18  And when they had come to him, he said to them: "You know, from the first day that I came to Asia, in what manner I always lived among you</a:t>
            </a:r>
            <a:r>
              <a:rPr lang="x-none" sz="2800" b="1"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 </a:t>
            </a:r>
            <a:r>
              <a:rPr lang="x-none" sz="2800"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19  </a:t>
            </a:r>
            <a:r>
              <a:rPr lang="x-none" sz="2800" b="1"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serving the Lord</a:t>
            </a:r>
            <a:r>
              <a:rPr lang="x-none" sz="2800"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 with all humility, with many tears and trials which happened to me by the plotting of the Jews; 20  </a:t>
            </a:r>
            <a:r>
              <a:rPr lang="x-none" sz="2800" b="1"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how I kept back nothing that was helpful</a:t>
            </a:r>
            <a:r>
              <a:rPr lang="en-US" sz="2800" b="1"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a:t>
            </a:r>
            <a:r>
              <a:rPr lang="en-US" sz="2800" b="1" i="1"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profitable</a:t>
            </a:r>
            <a:r>
              <a:rPr lang="x-none" sz="2800"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 but proclaimeit to you, and </a:t>
            </a:r>
            <a:r>
              <a:rPr lang="x-none" sz="2800" b="1"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taught you publicly and from house to house</a:t>
            </a:r>
            <a:r>
              <a:rPr lang="x-none" sz="2800"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 2</a:t>
            </a:r>
            <a:r>
              <a:rPr lang="en-US" sz="2800"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1 </a:t>
            </a:r>
            <a:r>
              <a:rPr lang="x-none" sz="2800" dirty="0">
                <a:solidFill>
                  <a:schemeClr val="bg1"/>
                </a:solidFill>
                <a:effectLst>
                  <a:glow rad="101600">
                    <a:schemeClr val="tx1">
                      <a:alpha val="60000"/>
                    </a:schemeClr>
                  </a:glow>
                </a:effectLst>
                <a:ea typeface="Verdana" panose="020B0604030504040204" pitchFamily="34" charset="0"/>
                <a:cs typeface="Verdana" panose="020B0604030504040204" pitchFamily="34" charset="0"/>
              </a:rPr>
              <a:t>testifying to Jews, and also to Greeks, repentance toward God and faith toward our Lord Jesus Christ. </a:t>
            </a:r>
            <a:endParaRPr lang="en-US" sz="2800" dirty="0">
              <a:solidFill>
                <a:schemeClr val="bg1"/>
              </a:solidFill>
              <a:effectLst>
                <a:glow rad="101600">
                  <a:schemeClr val="tx1">
                    <a:alpha val="60000"/>
                  </a:schemeClr>
                </a:glow>
              </a:effectLst>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xmlns="" id="{F6493B8E-8801-411F-8E3C-52843F84696C}"/>
              </a:ext>
            </a:extLst>
          </p:cNvPr>
          <p:cNvSpPr txBox="1"/>
          <p:nvPr/>
        </p:nvSpPr>
        <p:spPr>
          <a:xfrm>
            <a:off x="0" y="0"/>
            <a:ext cx="12192000" cy="584775"/>
          </a:xfrm>
          <a:prstGeom prst="rect">
            <a:avLst/>
          </a:prstGeom>
          <a:noFill/>
        </p:spPr>
        <p:txBody>
          <a:bodyPr wrap="square" rtlCol="0">
            <a:spAutoFit/>
          </a:bodyPr>
          <a:lstStyle/>
          <a:p>
            <a:pPr algn="ctr"/>
            <a:r>
              <a:rPr lang="en-US" sz="3200" b="1" dirty="0">
                <a:solidFill>
                  <a:schemeClr val="bg1"/>
                </a:solidFill>
                <a:effectLst>
                  <a:glow rad="101600">
                    <a:schemeClr val="tx1">
                      <a:alpha val="60000"/>
                    </a:schemeClr>
                  </a:glow>
                </a:effectLst>
              </a:rPr>
              <a:t>Paul’s Manner of Life Among the Ephesians</a:t>
            </a:r>
          </a:p>
        </p:txBody>
      </p:sp>
      <p:sp>
        <p:nvSpPr>
          <p:cNvPr id="4" name="TextBox 3">
            <a:extLst>
              <a:ext uri="{FF2B5EF4-FFF2-40B4-BE49-F238E27FC236}">
                <a16:creationId xmlns:a16="http://schemas.microsoft.com/office/drawing/2014/main" xmlns="" id="{492469A5-C784-42C8-BEE4-F5593CB00CF4}"/>
              </a:ext>
            </a:extLst>
          </p:cNvPr>
          <p:cNvSpPr txBox="1"/>
          <p:nvPr/>
        </p:nvSpPr>
        <p:spPr>
          <a:xfrm>
            <a:off x="-388882" y="4212039"/>
            <a:ext cx="12192000" cy="1815882"/>
          </a:xfrm>
          <a:prstGeom prst="rect">
            <a:avLst/>
          </a:prstGeom>
          <a:noFill/>
        </p:spPr>
        <p:txBody>
          <a:bodyPr wrap="square" rtlCol="0">
            <a:spAutoFit/>
          </a:bodyPr>
          <a:lstStyle/>
          <a:p>
            <a:r>
              <a:rPr lang="en-US" sz="2800" dirty="0">
                <a:solidFill>
                  <a:schemeClr val="bg1"/>
                </a:solidFill>
                <a:effectLst>
                  <a:glow rad="101600">
                    <a:schemeClr val="tx1">
                      <a:alpha val="60000"/>
                    </a:schemeClr>
                  </a:glow>
                </a:effectLst>
              </a:rPr>
              <a:t>	1. Paul was Consistent in the midst of trials</a:t>
            </a:r>
          </a:p>
          <a:p>
            <a:r>
              <a:rPr lang="en-US" sz="2800" dirty="0">
                <a:solidFill>
                  <a:schemeClr val="bg1"/>
                </a:solidFill>
                <a:effectLst>
                  <a:glow rad="101600">
                    <a:schemeClr val="tx1">
                      <a:alpha val="60000"/>
                    </a:schemeClr>
                  </a:glow>
                </a:effectLst>
              </a:rPr>
              <a:t>	2. </a:t>
            </a:r>
            <a:r>
              <a:rPr lang="en-US" sz="2800" dirty="0">
                <a:solidFill>
                  <a:schemeClr val="bg1"/>
                </a:solidFill>
                <a:effectLst>
                  <a:glow rad="101600">
                    <a:schemeClr val="tx1">
                      <a:alpha val="60000"/>
                    </a:schemeClr>
                  </a:glow>
                </a:effectLst>
                <a:ea typeface="Calibri" panose="020F0502020204030204" pitchFamily="34" charset="0"/>
                <a:cs typeface="Verdana" panose="020B0604030504040204" pitchFamily="34" charset="0"/>
              </a:rPr>
              <a:t>Paul was no man pleaser – held nothing back that would profit the church</a:t>
            </a:r>
          </a:p>
          <a:p>
            <a:r>
              <a:rPr lang="en-US" sz="2800" dirty="0">
                <a:solidFill>
                  <a:schemeClr val="bg1"/>
                </a:solidFill>
                <a:effectLst>
                  <a:glow rad="101600">
                    <a:schemeClr val="tx1">
                      <a:alpha val="60000"/>
                    </a:schemeClr>
                  </a:glow>
                </a:effectLst>
                <a:ea typeface="Calibri" panose="020F0502020204030204" pitchFamily="34" charset="0"/>
                <a:cs typeface="Verdana" panose="020B0604030504040204" pitchFamily="34" charset="0"/>
              </a:rPr>
              <a:t>	3. Paul taught the church publicly and privately</a:t>
            </a:r>
          </a:p>
          <a:p>
            <a:r>
              <a:rPr lang="en-US" sz="2800" dirty="0">
                <a:solidFill>
                  <a:schemeClr val="bg1"/>
                </a:solidFill>
                <a:effectLst>
                  <a:glow rad="101600">
                    <a:schemeClr val="tx1">
                      <a:alpha val="60000"/>
                    </a:schemeClr>
                  </a:glow>
                </a:effectLst>
                <a:ea typeface="Calibri" panose="020F0502020204030204" pitchFamily="34" charset="0"/>
                <a:cs typeface="Verdana" panose="020B0604030504040204" pitchFamily="34" charset="0"/>
              </a:rPr>
              <a:t>	4. Paul consistent in his message – repentance and faith in Christ</a:t>
            </a:r>
          </a:p>
        </p:txBody>
      </p:sp>
    </p:spTree>
    <p:extLst>
      <p:ext uri="{BB962C8B-B14F-4D97-AF65-F5344CB8AC3E}">
        <p14:creationId xmlns:p14="http://schemas.microsoft.com/office/powerpoint/2010/main" val="2875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par>
                          <p:cTn id="8" fill="hold">
                            <p:stCondLst>
                              <p:cond delay="9000"/>
                            </p:stCondLst>
                            <p:childTnLst>
                              <p:par>
                                <p:cTn id="9" presetID="10" presetClass="entr" presetSubtype="0" fill="hold" grpId="0" nodeType="afterEffect">
                                  <p:stCondLst>
                                    <p:cond delay="10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3E6C5F3-AA46-41FF-B459-446104B9721B}"/>
              </a:ext>
            </a:extLst>
          </p:cNvPr>
          <p:cNvSpPr/>
          <p:nvPr/>
        </p:nvSpPr>
        <p:spPr>
          <a:xfrm>
            <a:off x="0" y="584775"/>
            <a:ext cx="12192000" cy="3385542"/>
          </a:xfrm>
          <a:prstGeom prst="rect">
            <a:avLst/>
          </a:prstGeom>
        </p:spPr>
        <p:txBody>
          <a:bodyPr wrap="square">
            <a:spAutoFit/>
          </a:bodyPr>
          <a:lstStyle/>
          <a:p>
            <a:r>
              <a:rPr lang="en-US" sz="2800" dirty="0">
                <a:solidFill>
                  <a:schemeClr val="bg1"/>
                </a:solidFill>
                <a:effectLst>
                  <a:glow rad="101600">
                    <a:schemeClr val="tx1">
                      <a:alpha val="60000"/>
                    </a:schemeClr>
                  </a:glow>
                </a:effectLst>
                <a:latin typeface="Georgia" panose="02040502050405020303" pitchFamily="18" charset="0"/>
              </a:rPr>
              <a:t>Act 20:22-24  And see, now I go bound in the spirit to Jerusalem, not knowing the things that will happen to me there,  (23)  except that the Holy Spirit testifies in every city, saying that chains and tribulations await me.  </a:t>
            </a:r>
          </a:p>
          <a:p>
            <a:endParaRPr lang="en-US" sz="2800" dirty="0">
              <a:solidFill>
                <a:schemeClr val="bg1"/>
              </a:solidFill>
              <a:effectLst>
                <a:glow rad="101600">
                  <a:schemeClr val="tx1">
                    <a:alpha val="60000"/>
                  </a:schemeClr>
                </a:glow>
              </a:effectLst>
              <a:latin typeface="Georgia" panose="02040502050405020303" pitchFamily="18" charset="0"/>
            </a:endParaRPr>
          </a:p>
          <a:p>
            <a:endParaRPr lang="en-US" sz="2800" dirty="0">
              <a:solidFill>
                <a:schemeClr val="bg1"/>
              </a:solidFill>
              <a:effectLst>
                <a:glow rad="101600">
                  <a:schemeClr val="tx1">
                    <a:alpha val="60000"/>
                  </a:schemeClr>
                </a:glow>
              </a:effectLst>
              <a:latin typeface="Georgia" panose="02040502050405020303" pitchFamily="18" charset="0"/>
            </a:endParaRPr>
          </a:p>
          <a:p>
            <a:endParaRPr lang="en-US" sz="2800" dirty="0">
              <a:solidFill>
                <a:schemeClr val="bg1"/>
              </a:solidFill>
              <a:effectLst>
                <a:glow rad="101600">
                  <a:schemeClr val="tx1">
                    <a:alpha val="60000"/>
                  </a:schemeClr>
                </a:glow>
              </a:effectLst>
              <a:latin typeface="Georgia" panose="02040502050405020303" pitchFamily="18" charset="0"/>
            </a:endParaRPr>
          </a:p>
          <a:p>
            <a:endParaRPr lang="en-US" sz="2800" dirty="0">
              <a:solidFill>
                <a:schemeClr val="bg1"/>
              </a:solidFill>
              <a:effectLst>
                <a:glow rad="101600">
                  <a:schemeClr val="tx1">
                    <a:alpha val="60000"/>
                  </a:schemeClr>
                </a:glow>
              </a:effectLst>
              <a:latin typeface="Georgia" panose="02040502050405020303" pitchFamily="18" charset="0"/>
            </a:endParaRPr>
          </a:p>
          <a:p>
            <a:endParaRPr lang="en-US" dirty="0">
              <a:solidFill>
                <a:schemeClr val="bg1"/>
              </a:solidFill>
              <a:effectLst>
                <a:glow rad="101600">
                  <a:schemeClr val="tx1">
                    <a:alpha val="60000"/>
                  </a:schemeClr>
                </a:glow>
              </a:effectLst>
              <a:latin typeface="Verdana" panose="020B0604030504040204" pitchFamily="34" charset="0"/>
            </a:endParaRPr>
          </a:p>
        </p:txBody>
      </p:sp>
      <p:sp>
        <p:nvSpPr>
          <p:cNvPr id="3" name="TextBox 2">
            <a:extLst>
              <a:ext uri="{FF2B5EF4-FFF2-40B4-BE49-F238E27FC236}">
                <a16:creationId xmlns:a16="http://schemas.microsoft.com/office/drawing/2014/main" xmlns="" id="{EF9DF666-217D-4390-99ED-BDDDC49C7122}"/>
              </a:ext>
            </a:extLst>
          </p:cNvPr>
          <p:cNvSpPr txBox="1"/>
          <p:nvPr/>
        </p:nvSpPr>
        <p:spPr>
          <a:xfrm>
            <a:off x="0" y="0"/>
            <a:ext cx="12192000" cy="584775"/>
          </a:xfrm>
          <a:prstGeom prst="rect">
            <a:avLst/>
          </a:prstGeom>
          <a:noFill/>
        </p:spPr>
        <p:txBody>
          <a:bodyPr wrap="square" rtlCol="0">
            <a:spAutoFit/>
          </a:bodyPr>
          <a:lstStyle/>
          <a:p>
            <a:pPr algn="ctr"/>
            <a:r>
              <a:rPr lang="en-US" sz="3200" b="1" dirty="0">
                <a:solidFill>
                  <a:schemeClr val="bg1"/>
                </a:solidFill>
                <a:effectLst>
                  <a:glow rad="101600">
                    <a:schemeClr val="tx1">
                      <a:alpha val="60000"/>
                    </a:schemeClr>
                  </a:glow>
                </a:effectLst>
              </a:rPr>
              <a:t>Paul’s Desire to Finish His Ministry</a:t>
            </a:r>
          </a:p>
        </p:txBody>
      </p:sp>
      <p:pic>
        <p:nvPicPr>
          <p:cNvPr id="5" name="Picture 4" descr="A picture containing nature, indoor&#10;&#10;Description generated with high confidence">
            <a:extLst>
              <a:ext uri="{FF2B5EF4-FFF2-40B4-BE49-F238E27FC236}">
                <a16:creationId xmlns:a16="http://schemas.microsoft.com/office/drawing/2014/main" xmlns="" id="{E6E5CA2B-3477-43E2-8A39-C4D9EA3426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00" y="2109954"/>
            <a:ext cx="3792006" cy="1429407"/>
          </a:xfrm>
          <a:prstGeom prst="rect">
            <a:avLst/>
          </a:prstGeom>
          <a:ln>
            <a:noFill/>
          </a:ln>
          <a:effectLst>
            <a:softEdge rad="112500"/>
          </a:effectLst>
        </p:spPr>
      </p:pic>
      <p:sp>
        <p:nvSpPr>
          <p:cNvPr id="6" name="TextBox 5">
            <a:extLst>
              <a:ext uri="{FF2B5EF4-FFF2-40B4-BE49-F238E27FC236}">
                <a16:creationId xmlns:a16="http://schemas.microsoft.com/office/drawing/2014/main" xmlns="" id="{14806D62-B097-4D3C-852C-01B5DC50A77F}"/>
              </a:ext>
            </a:extLst>
          </p:cNvPr>
          <p:cNvSpPr txBox="1"/>
          <p:nvPr/>
        </p:nvSpPr>
        <p:spPr>
          <a:xfrm>
            <a:off x="3829906" y="1835221"/>
            <a:ext cx="8324193" cy="2246769"/>
          </a:xfrm>
          <a:prstGeom prst="rect">
            <a:avLst/>
          </a:prstGeom>
          <a:noFill/>
        </p:spPr>
        <p:txBody>
          <a:bodyPr wrap="square" rtlCol="0">
            <a:spAutoFit/>
          </a:bodyPr>
          <a:lstStyle/>
          <a:p>
            <a:r>
              <a:rPr lang="en-US" sz="2800" dirty="0">
                <a:solidFill>
                  <a:schemeClr val="bg1"/>
                </a:solidFill>
                <a:effectLst>
                  <a:glow rad="101600">
                    <a:schemeClr val="tx1">
                      <a:alpha val="60000"/>
                    </a:schemeClr>
                  </a:glow>
                </a:effectLst>
                <a:latin typeface="Georgia" panose="02040502050405020303" pitchFamily="18" charset="0"/>
              </a:rPr>
              <a:t>(24)  But none of these things move me; nor do I count my life dear to myself, so that I may finish my race with joy, and the ministry which I received from the Lord Jesus, to testify to the gospel of the grace of God.</a:t>
            </a:r>
          </a:p>
        </p:txBody>
      </p:sp>
      <p:sp>
        <p:nvSpPr>
          <p:cNvPr id="7" name="Rectangle 6">
            <a:extLst>
              <a:ext uri="{FF2B5EF4-FFF2-40B4-BE49-F238E27FC236}">
                <a16:creationId xmlns:a16="http://schemas.microsoft.com/office/drawing/2014/main" xmlns="" id="{94B4E264-5B73-49C0-B15E-E35A7BA46C3B}"/>
              </a:ext>
            </a:extLst>
          </p:cNvPr>
          <p:cNvSpPr/>
          <p:nvPr/>
        </p:nvSpPr>
        <p:spPr>
          <a:xfrm>
            <a:off x="3184634" y="4127404"/>
            <a:ext cx="9007366" cy="2677656"/>
          </a:xfrm>
          <a:prstGeom prst="rect">
            <a:avLst/>
          </a:prstGeom>
        </p:spPr>
        <p:txBody>
          <a:bodyPr wrap="square">
            <a:spAutoFit/>
          </a:bodyPr>
          <a:lstStyle/>
          <a:p>
            <a:r>
              <a:rPr lang="en-US" sz="2400" b="1" i="1" dirty="0" err="1">
                <a:solidFill>
                  <a:schemeClr val="bg1"/>
                </a:solidFill>
                <a:effectLst>
                  <a:glow rad="101600">
                    <a:srgbClr val="7030A0">
                      <a:alpha val="60000"/>
                    </a:srgbClr>
                  </a:glow>
                </a:effectLst>
                <a:latin typeface="Georgia" panose="02040502050405020303" pitchFamily="18" charset="0"/>
              </a:rPr>
              <a:t>Heb</a:t>
            </a:r>
            <a:r>
              <a:rPr lang="en-US" sz="2400" b="1" i="1" dirty="0">
                <a:solidFill>
                  <a:schemeClr val="bg1"/>
                </a:solidFill>
                <a:effectLst>
                  <a:glow rad="101600">
                    <a:srgbClr val="7030A0">
                      <a:alpha val="60000"/>
                    </a:srgbClr>
                  </a:glow>
                </a:effectLst>
                <a:latin typeface="Georgia" panose="02040502050405020303" pitchFamily="18" charset="0"/>
              </a:rPr>
              <a:t> 12:1</a:t>
            </a:r>
            <a:r>
              <a:rPr lang="en-US" sz="2400" i="1" dirty="0">
                <a:solidFill>
                  <a:schemeClr val="bg1"/>
                </a:solidFill>
                <a:effectLst>
                  <a:glow rad="101600">
                    <a:srgbClr val="7030A0">
                      <a:alpha val="60000"/>
                    </a:srgbClr>
                  </a:glow>
                </a:effectLst>
                <a:latin typeface="Georgia" panose="02040502050405020303" pitchFamily="18" charset="0"/>
              </a:rPr>
              <a:t>  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 </a:t>
            </a:r>
          </a:p>
        </p:txBody>
      </p:sp>
      <p:pic>
        <p:nvPicPr>
          <p:cNvPr id="9" name="Picture 8">
            <a:extLst>
              <a:ext uri="{FF2B5EF4-FFF2-40B4-BE49-F238E27FC236}">
                <a16:creationId xmlns:a16="http://schemas.microsoft.com/office/drawing/2014/main" xmlns="" id="{2C7F3E08-CB70-412E-BFC4-8EF118BA8966}"/>
              </a:ext>
            </a:extLst>
          </p:cNvPr>
          <p:cNvPicPr>
            <a:picLocks noChangeAspect="1"/>
          </p:cNvPicPr>
          <p:nvPr/>
        </p:nvPicPr>
        <p:blipFill rotWithShape="1">
          <a:blip r:embed="rId3">
            <a:extLst>
              <a:ext uri="{28A0092B-C50C-407E-A947-70E740481C1C}">
                <a14:useLocalDpi xmlns:a14="http://schemas.microsoft.com/office/drawing/2010/main" val="0"/>
              </a:ext>
            </a:extLst>
          </a:blip>
          <a:srcRect b="5897"/>
          <a:stretch/>
        </p:blipFill>
        <p:spPr>
          <a:xfrm>
            <a:off x="75800" y="4108756"/>
            <a:ext cx="3139943" cy="2596844"/>
          </a:xfrm>
          <a:prstGeom prst="rect">
            <a:avLst/>
          </a:prstGeom>
          <a:ln>
            <a:noFill/>
          </a:ln>
          <a:effectLst>
            <a:softEdge rad="112500"/>
          </a:effectLst>
        </p:spPr>
      </p:pic>
    </p:spTree>
    <p:extLst>
      <p:ext uri="{BB962C8B-B14F-4D97-AF65-F5344CB8AC3E}">
        <p14:creationId xmlns:p14="http://schemas.microsoft.com/office/powerpoint/2010/main" val="387140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9EC2B1F-D734-455A-AE1F-550A78743422}"/>
              </a:ext>
            </a:extLst>
          </p:cNvPr>
          <p:cNvSpPr/>
          <p:nvPr/>
        </p:nvSpPr>
        <p:spPr>
          <a:xfrm>
            <a:off x="0" y="1118067"/>
            <a:ext cx="10521108" cy="1846659"/>
          </a:xfrm>
          <a:prstGeom prst="rect">
            <a:avLst/>
          </a:prstGeom>
        </p:spPr>
        <p:txBody>
          <a:bodyPr wrap="square">
            <a:spAutoFit/>
          </a:bodyPr>
          <a:lstStyle/>
          <a:p>
            <a:r>
              <a:rPr lang="en-US" sz="2400" dirty="0">
                <a:solidFill>
                  <a:schemeClr val="bg1"/>
                </a:solidFill>
                <a:effectLst>
                  <a:glow rad="101600">
                    <a:schemeClr val="tx1">
                      <a:alpha val="60000"/>
                    </a:schemeClr>
                  </a:glow>
                </a:effectLst>
                <a:latin typeface="Georgia" panose="02040502050405020303" pitchFamily="18" charset="0"/>
              </a:rPr>
              <a:t>Act 20:25-27  "And indeed, now I know that you all, among whom I have gone preaching the kingdom of God, will see my face no more.  (26)  Therefore I testify to you this day that I </a:t>
            </a:r>
            <a:r>
              <a:rPr lang="en-US" sz="2400" i="1" dirty="0">
                <a:solidFill>
                  <a:schemeClr val="bg1"/>
                </a:solidFill>
                <a:effectLst>
                  <a:glow rad="101600">
                    <a:schemeClr val="tx1">
                      <a:alpha val="60000"/>
                    </a:schemeClr>
                  </a:glow>
                </a:effectLst>
                <a:latin typeface="Georgia" panose="02040502050405020303" pitchFamily="18" charset="0"/>
              </a:rPr>
              <a:t>am</a:t>
            </a:r>
            <a:r>
              <a:rPr lang="en-US" sz="2400" dirty="0">
                <a:solidFill>
                  <a:schemeClr val="bg1"/>
                </a:solidFill>
                <a:effectLst>
                  <a:glow rad="101600">
                    <a:schemeClr val="tx1">
                      <a:alpha val="60000"/>
                    </a:schemeClr>
                  </a:glow>
                </a:effectLst>
                <a:latin typeface="Georgia" panose="02040502050405020303" pitchFamily="18" charset="0"/>
              </a:rPr>
              <a:t> innocent of the blood of all </a:t>
            </a:r>
            <a:r>
              <a:rPr lang="en-US" sz="2400" i="1" dirty="0">
                <a:solidFill>
                  <a:schemeClr val="bg1"/>
                </a:solidFill>
                <a:effectLst>
                  <a:glow rad="101600">
                    <a:schemeClr val="tx1">
                      <a:alpha val="60000"/>
                    </a:schemeClr>
                  </a:glow>
                </a:effectLst>
                <a:latin typeface="Georgia" panose="02040502050405020303" pitchFamily="18" charset="0"/>
              </a:rPr>
              <a:t>men.</a:t>
            </a:r>
            <a:r>
              <a:rPr lang="en-US" sz="2400" dirty="0">
                <a:solidFill>
                  <a:schemeClr val="bg1"/>
                </a:solidFill>
                <a:effectLst>
                  <a:glow rad="101600">
                    <a:schemeClr val="tx1">
                      <a:alpha val="60000"/>
                    </a:schemeClr>
                  </a:glow>
                </a:effectLst>
                <a:latin typeface="Georgia" panose="02040502050405020303" pitchFamily="18" charset="0"/>
              </a:rPr>
              <a:t>(27)  For I have not shunned to declare to you the whole counsel of God.</a:t>
            </a:r>
          </a:p>
          <a:p>
            <a:endParaRPr lang="en-US" dirty="0">
              <a:latin typeface="Verdana" panose="020B0604030504040204" pitchFamily="34" charset="0"/>
            </a:endParaRPr>
          </a:p>
        </p:txBody>
      </p:sp>
      <p:sp>
        <p:nvSpPr>
          <p:cNvPr id="3" name="Rectangle 2">
            <a:extLst>
              <a:ext uri="{FF2B5EF4-FFF2-40B4-BE49-F238E27FC236}">
                <a16:creationId xmlns:a16="http://schemas.microsoft.com/office/drawing/2014/main" xmlns="" id="{EB2BD915-F56B-4758-A542-FA8009ED7A1A}"/>
              </a:ext>
            </a:extLst>
          </p:cNvPr>
          <p:cNvSpPr/>
          <p:nvPr/>
        </p:nvSpPr>
        <p:spPr>
          <a:xfrm>
            <a:off x="-1" y="0"/>
            <a:ext cx="12192000" cy="954107"/>
          </a:xfrm>
          <a:prstGeom prst="rect">
            <a:avLst/>
          </a:prstGeom>
        </p:spPr>
        <p:txBody>
          <a:bodyPr wrap="square">
            <a:spAutoFit/>
          </a:bodyPr>
          <a:lstStyle/>
          <a:p>
            <a:pPr algn="ctr"/>
            <a:r>
              <a:rPr lang="en-US" sz="3200" b="1" dirty="0">
                <a:solidFill>
                  <a:schemeClr val="bg1"/>
                </a:solidFill>
                <a:effectLst>
                  <a:glow rad="101600">
                    <a:schemeClr val="tx1">
                      <a:alpha val="60000"/>
                    </a:schemeClr>
                  </a:glow>
                </a:effectLst>
              </a:rPr>
              <a:t>Paul’s Innocence </a:t>
            </a:r>
          </a:p>
          <a:p>
            <a:pPr algn="ctr"/>
            <a:r>
              <a:rPr lang="en-US" sz="2400" b="1" dirty="0">
                <a:solidFill>
                  <a:schemeClr val="bg1"/>
                </a:solidFill>
                <a:effectLst>
                  <a:glow rad="101600">
                    <a:schemeClr val="tx1">
                      <a:alpha val="60000"/>
                    </a:schemeClr>
                  </a:glow>
                </a:effectLst>
              </a:rPr>
              <a:t>Paul Alludes to Blood Guiltiness in the Old Testament</a:t>
            </a:r>
          </a:p>
        </p:txBody>
      </p:sp>
      <p:pic>
        <p:nvPicPr>
          <p:cNvPr id="5" name="Picture 4" descr="A close up of a logo&#10;&#10;Description generated with high confidence">
            <a:extLst>
              <a:ext uri="{FF2B5EF4-FFF2-40B4-BE49-F238E27FC236}">
                <a16:creationId xmlns:a16="http://schemas.microsoft.com/office/drawing/2014/main" xmlns="" id="{B71D4626-3459-4AB7-975A-84A4D952A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202" y="1118067"/>
            <a:ext cx="1238250" cy="1428750"/>
          </a:xfrm>
          <a:prstGeom prst="rect">
            <a:avLst/>
          </a:prstGeom>
        </p:spPr>
      </p:pic>
      <p:sp>
        <p:nvSpPr>
          <p:cNvPr id="6" name="Rectangle 5">
            <a:extLst>
              <a:ext uri="{FF2B5EF4-FFF2-40B4-BE49-F238E27FC236}">
                <a16:creationId xmlns:a16="http://schemas.microsoft.com/office/drawing/2014/main" xmlns="" id="{3F46DABB-12CC-4341-A477-7AEAF463D20A}"/>
              </a:ext>
            </a:extLst>
          </p:cNvPr>
          <p:cNvSpPr/>
          <p:nvPr/>
        </p:nvSpPr>
        <p:spPr>
          <a:xfrm>
            <a:off x="2341084" y="2916298"/>
            <a:ext cx="9850915" cy="3785652"/>
          </a:xfrm>
          <a:prstGeom prst="rect">
            <a:avLst/>
          </a:prstGeom>
        </p:spPr>
        <p:txBody>
          <a:bodyPr wrap="square">
            <a:spAutoFit/>
          </a:bodyPr>
          <a:lstStyle/>
          <a:p>
            <a:r>
              <a:rPr lang="en-US" sz="2000" dirty="0" err="1">
                <a:solidFill>
                  <a:schemeClr val="bg1"/>
                </a:solidFill>
                <a:effectLst>
                  <a:glow rad="101600">
                    <a:srgbClr val="7030A0">
                      <a:alpha val="60000"/>
                    </a:srgbClr>
                  </a:glow>
                </a:effectLst>
              </a:rPr>
              <a:t>Eze</a:t>
            </a:r>
            <a:r>
              <a:rPr lang="en-US" sz="2000" dirty="0">
                <a:solidFill>
                  <a:schemeClr val="bg1"/>
                </a:solidFill>
                <a:effectLst>
                  <a:glow rad="101600">
                    <a:srgbClr val="7030A0">
                      <a:alpha val="60000"/>
                    </a:srgbClr>
                  </a:glow>
                </a:effectLst>
              </a:rPr>
              <a:t> 3:17-21  "Son of man, I have made you a watchman for the house of Israel; therefore hear a word from My mouth, and give them warning from Me:  (18)  When I say to the wicked, 'You shall surely die,' and you give him no warning, nor speak to warn the wicked from his wicked way, to save his life, that same wicked </a:t>
            </a:r>
            <a:r>
              <a:rPr lang="en-US" sz="2000" i="1" dirty="0">
                <a:solidFill>
                  <a:schemeClr val="bg1"/>
                </a:solidFill>
                <a:effectLst>
                  <a:glow rad="101600">
                    <a:srgbClr val="7030A0">
                      <a:alpha val="60000"/>
                    </a:srgbClr>
                  </a:glow>
                </a:effectLst>
              </a:rPr>
              <a:t>man</a:t>
            </a:r>
            <a:r>
              <a:rPr lang="en-US" sz="2000" dirty="0">
                <a:solidFill>
                  <a:schemeClr val="bg1"/>
                </a:solidFill>
                <a:effectLst>
                  <a:glow rad="101600">
                    <a:srgbClr val="7030A0">
                      <a:alpha val="60000"/>
                    </a:srgbClr>
                  </a:glow>
                </a:effectLst>
              </a:rPr>
              <a:t> shall die in his iniquity; </a:t>
            </a:r>
            <a:r>
              <a:rPr lang="en-US" sz="2000" b="1" u="sng" dirty="0">
                <a:solidFill>
                  <a:schemeClr val="bg1"/>
                </a:solidFill>
                <a:effectLst>
                  <a:glow rad="101600">
                    <a:srgbClr val="7030A0">
                      <a:alpha val="60000"/>
                    </a:srgbClr>
                  </a:glow>
                </a:effectLst>
              </a:rPr>
              <a:t>but his blood I will require at your hand.  </a:t>
            </a:r>
            <a:r>
              <a:rPr lang="en-US" sz="2000" dirty="0">
                <a:solidFill>
                  <a:schemeClr val="bg1"/>
                </a:solidFill>
                <a:effectLst>
                  <a:glow rad="101600">
                    <a:srgbClr val="7030A0">
                      <a:alpha val="60000"/>
                    </a:srgbClr>
                  </a:glow>
                </a:effectLst>
              </a:rPr>
              <a:t>(19)  Yet, if you warn the wicked, and he does not turn from his wickedness, nor from his wicked way, he shall die in his iniquity; but you have delivered your soul.  (20)  "Again, when a righteous </a:t>
            </a:r>
            <a:r>
              <a:rPr lang="en-US" sz="2000" i="1" dirty="0">
                <a:solidFill>
                  <a:schemeClr val="bg1"/>
                </a:solidFill>
                <a:effectLst>
                  <a:glow rad="101600">
                    <a:srgbClr val="7030A0">
                      <a:alpha val="60000"/>
                    </a:srgbClr>
                  </a:glow>
                </a:effectLst>
              </a:rPr>
              <a:t>man</a:t>
            </a:r>
            <a:r>
              <a:rPr lang="en-US" sz="2000" dirty="0">
                <a:solidFill>
                  <a:schemeClr val="bg1"/>
                </a:solidFill>
                <a:effectLst>
                  <a:glow rad="101600">
                    <a:srgbClr val="7030A0">
                      <a:alpha val="60000"/>
                    </a:srgbClr>
                  </a:glow>
                </a:effectLst>
              </a:rPr>
              <a:t> turns from his righteousness and commits iniquity, and I lay a stumbling block before him, he shall die; because you did not give him warning, he shall die in his sin, and his righteousness which he has done shall not be remembered; </a:t>
            </a:r>
            <a:r>
              <a:rPr lang="en-US" sz="2000" b="1" u="sng" dirty="0">
                <a:solidFill>
                  <a:schemeClr val="bg1"/>
                </a:solidFill>
                <a:effectLst>
                  <a:glow rad="101600">
                    <a:srgbClr val="7030A0">
                      <a:alpha val="60000"/>
                    </a:srgbClr>
                  </a:glow>
                </a:effectLst>
              </a:rPr>
              <a:t>but his blood I will require at your hand.</a:t>
            </a:r>
            <a:r>
              <a:rPr lang="en-US" sz="2000" b="1" dirty="0">
                <a:solidFill>
                  <a:schemeClr val="bg1"/>
                </a:solidFill>
                <a:effectLst>
                  <a:glow rad="101600">
                    <a:srgbClr val="7030A0">
                      <a:alpha val="60000"/>
                    </a:srgbClr>
                  </a:glow>
                </a:effectLst>
              </a:rPr>
              <a:t>  </a:t>
            </a:r>
            <a:r>
              <a:rPr lang="en-US" sz="2000" dirty="0">
                <a:solidFill>
                  <a:schemeClr val="bg1"/>
                </a:solidFill>
                <a:effectLst>
                  <a:glow rad="101600">
                    <a:srgbClr val="7030A0">
                      <a:alpha val="60000"/>
                    </a:srgbClr>
                  </a:glow>
                </a:effectLst>
              </a:rPr>
              <a:t>(21)  Nevertheless if you warn the righteous </a:t>
            </a:r>
            <a:r>
              <a:rPr lang="en-US" sz="2000" i="1" dirty="0">
                <a:solidFill>
                  <a:schemeClr val="bg1"/>
                </a:solidFill>
                <a:effectLst>
                  <a:glow rad="101600">
                    <a:srgbClr val="7030A0">
                      <a:alpha val="60000"/>
                    </a:srgbClr>
                  </a:glow>
                </a:effectLst>
              </a:rPr>
              <a:t>man</a:t>
            </a:r>
            <a:r>
              <a:rPr lang="en-US" sz="2000" dirty="0">
                <a:solidFill>
                  <a:schemeClr val="bg1"/>
                </a:solidFill>
                <a:effectLst>
                  <a:glow rad="101600">
                    <a:srgbClr val="7030A0">
                      <a:alpha val="60000"/>
                    </a:srgbClr>
                  </a:glow>
                </a:effectLst>
              </a:rPr>
              <a:t> that the righteous should not sin, and he does not sin, he shall surely live because he took warning; also you will have delivered your soul."</a:t>
            </a:r>
          </a:p>
        </p:txBody>
      </p:sp>
      <p:pic>
        <p:nvPicPr>
          <p:cNvPr id="8" name="Picture 7" descr="A picture containing wall, indoor&#10;&#10;Description generated with very high confidence">
            <a:extLst>
              <a:ext uri="{FF2B5EF4-FFF2-40B4-BE49-F238E27FC236}">
                <a16:creationId xmlns:a16="http://schemas.microsoft.com/office/drawing/2014/main" xmlns="" id="{9D556F80-A639-4550-8761-0579E693D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6" y="3404211"/>
            <a:ext cx="2203373" cy="2555914"/>
          </a:xfrm>
          <a:prstGeom prst="rect">
            <a:avLst/>
          </a:prstGeom>
          <a:ln>
            <a:noFill/>
          </a:ln>
          <a:effectLst>
            <a:softEdge rad="112500"/>
          </a:effectLst>
        </p:spPr>
      </p:pic>
    </p:spTree>
    <p:extLst>
      <p:ext uri="{BB962C8B-B14F-4D97-AF65-F5344CB8AC3E}">
        <p14:creationId xmlns:p14="http://schemas.microsoft.com/office/powerpoint/2010/main" val="135450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wolf with its mouth open&#10;&#10;Description generated with high confidence">
            <a:extLst>
              <a:ext uri="{FF2B5EF4-FFF2-40B4-BE49-F238E27FC236}">
                <a16:creationId xmlns:a16="http://schemas.microsoft.com/office/drawing/2014/main" xmlns="" id="{19FFE441-75EA-433C-B461-6D2CA97FC968}"/>
              </a:ext>
            </a:extLst>
          </p:cNvPr>
          <p:cNvPicPr>
            <a:picLocks noChangeAspect="1"/>
          </p:cNvPicPr>
          <p:nvPr/>
        </p:nvPicPr>
        <p:blipFill rotWithShape="1">
          <a:blip r:embed="rId2">
            <a:extLst>
              <a:ext uri="{28A0092B-C50C-407E-A947-70E740481C1C}">
                <a14:useLocalDpi xmlns:a14="http://schemas.microsoft.com/office/drawing/2010/main" val="0"/>
              </a:ext>
            </a:extLst>
          </a:blip>
          <a:srcRect l="12246" r="7748"/>
          <a:stretch/>
        </p:blipFill>
        <p:spPr>
          <a:xfrm>
            <a:off x="0" y="1284627"/>
            <a:ext cx="7108489" cy="5553075"/>
          </a:xfrm>
          <a:prstGeom prst="rect">
            <a:avLst/>
          </a:prstGeom>
        </p:spPr>
      </p:pic>
      <p:pic>
        <p:nvPicPr>
          <p:cNvPr id="7" name="Picture 6" descr="A herd of sheep standing on a field&#10;&#10;Description generated with very high confidence">
            <a:extLst>
              <a:ext uri="{FF2B5EF4-FFF2-40B4-BE49-F238E27FC236}">
                <a16:creationId xmlns:a16="http://schemas.microsoft.com/office/drawing/2014/main" xmlns="" id="{F8207BD7-EE48-4A5B-AF3C-7792EA5507D3}"/>
              </a:ext>
            </a:extLst>
          </p:cNvPr>
          <p:cNvPicPr>
            <a:picLocks noChangeAspect="1"/>
          </p:cNvPicPr>
          <p:nvPr/>
        </p:nvPicPr>
        <p:blipFill rotWithShape="1">
          <a:blip r:embed="rId3">
            <a:extLst>
              <a:ext uri="{28A0092B-C50C-407E-A947-70E740481C1C}">
                <a14:useLocalDpi xmlns:a14="http://schemas.microsoft.com/office/drawing/2010/main" val="0"/>
              </a:ext>
            </a:extLst>
          </a:blip>
          <a:srcRect b="8066"/>
          <a:stretch/>
        </p:blipFill>
        <p:spPr>
          <a:xfrm>
            <a:off x="6096000" y="1284628"/>
            <a:ext cx="6067425" cy="5553074"/>
          </a:xfrm>
          <a:prstGeom prst="rect">
            <a:avLst/>
          </a:prstGeom>
        </p:spPr>
      </p:pic>
      <p:sp>
        <p:nvSpPr>
          <p:cNvPr id="2" name="Rectangle 1">
            <a:extLst>
              <a:ext uri="{FF2B5EF4-FFF2-40B4-BE49-F238E27FC236}">
                <a16:creationId xmlns:a16="http://schemas.microsoft.com/office/drawing/2014/main" xmlns="" id="{38AF5765-8CBB-4131-A0E6-DBEDDE1829D5}"/>
              </a:ext>
            </a:extLst>
          </p:cNvPr>
          <p:cNvSpPr/>
          <p:nvPr/>
        </p:nvSpPr>
        <p:spPr>
          <a:xfrm>
            <a:off x="-28575" y="1604376"/>
            <a:ext cx="12192000" cy="4247317"/>
          </a:xfrm>
          <a:prstGeom prst="rect">
            <a:avLst/>
          </a:prstGeom>
        </p:spPr>
        <p:txBody>
          <a:bodyPr wrap="square">
            <a:spAutoFit/>
          </a:bodyPr>
          <a:lstStyle/>
          <a:p>
            <a:r>
              <a:rPr lang="en-US" sz="2800" dirty="0">
                <a:solidFill>
                  <a:schemeClr val="bg1"/>
                </a:solidFill>
                <a:effectLst>
                  <a:glow rad="101600">
                    <a:schemeClr val="tx1">
                      <a:alpha val="60000"/>
                    </a:schemeClr>
                  </a:glow>
                </a:effectLst>
                <a:latin typeface="Verdana" panose="020B0604030504040204" pitchFamily="34" charset="0"/>
              </a:rPr>
              <a:t>Act 20:28-31  Therefore take heed to yourselves and to all the flock, among which the Holy Spirit has made you overseers, to shepherd the church of God which He purchased        with His own blood.  (29)  For I know this, that after my                 departure savage wolves will come in among you, not                sparing the flock.  (30)  Also from among yourselves men will rise up, speaking perverse things, to draw away the disciples after themselves.  (31)  Therefore watch, and remember that for three years I did not cease to warn everyone night and day with tears.</a:t>
            </a:r>
          </a:p>
          <a:p>
            <a:endParaRPr lang="en-US" dirty="0">
              <a:latin typeface="Verdana" panose="020B0604030504040204" pitchFamily="34" charset="0"/>
            </a:endParaRPr>
          </a:p>
        </p:txBody>
      </p:sp>
      <p:sp>
        <p:nvSpPr>
          <p:cNvPr id="3" name="TextBox 2">
            <a:extLst>
              <a:ext uri="{FF2B5EF4-FFF2-40B4-BE49-F238E27FC236}">
                <a16:creationId xmlns:a16="http://schemas.microsoft.com/office/drawing/2014/main" xmlns="" id="{DA4ABBD9-BB3A-436F-83AD-4CF3CC4817BA}"/>
              </a:ext>
            </a:extLst>
          </p:cNvPr>
          <p:cNvSpPr txBox="1"/>
          <p:nvPr/>
        </p:nvSpPr>
        <p:spPr>
          <a:xfrm>
            <a:off x="-28575" y="13341"/>
            <a:ext cx="12192000" cy="954107"/>
          </a:xfrm>
          <a:prstGeom prst="rect">
            <a:avLst/>
          </a:prstGeom>
          <a:noFill/>
        </p:spPr>
        <p:txBody>
          <a:bodyPr wrap="square" rtlCol="0">
            <a:spAutoFit/>
          </a:bodyPr>
          <a:lstStyle/>
          <a:p>
            <a:pPr algn="ctr"/>
            <a:r>
              <a:rPr lang="en-US" sz="3200" dirty="0">
                <a:solidFill>
                  <a:schemeClr val="bg1"/>
                </a:solidFill>
                <a:effectLst>
                  <a:glow rad="101600">
                    <a:schemeClr val="tx1">
                      <a:alpha val="60000"/>
                    </a:schemeClr>
                  </a:glow>
                </a:effectLst>
              </a:rPr>
              <a:t>Paul’s Warning Against False Teachers</a:t>
            </a:r>
          </a:p>
          <a:p>
            <a:pPr algn="ctr"/>
            <a:r>
              <a:rPr lang="en-US" sz="2400" dirty="0">
                <a:solidFill>
                  <a:schemeClr val="bg1"/>
                </a:solidFill>
                <a:effectLst>
                  <a:glow rad="101600">
                    <a:schemeClr val="tx1">
                      <a:alpha val="60000"/>
                    </a:schemeClr>
                  </a:glow>
                </a:effectLst>
              </a:rPr>
              <a:t>They arise from within and without</a:t>
            </a:r>
          </a:p>
        </p:txBody>
      </p:sp>
    </p:spTree>
    <p:extLst>
      <p:ext uri="{BB962C8B-B14F-4D97-AF65-F5344CB8AC3E}">
        <p14:creationId xmlns:p14="http://schemas.microsoft.com/office/powerpoint/2010/main" val="285648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23A1595-A86E-491E-8199-C145ABA0FCFF}"/>
              </a:ext>
            </a:extLst>
          </p:cNvPr>
          <p:cNvPicPr>
            <a:picLocks noChangeAspect="1"/>
          </p:cNvPicPr>
          <p:nvPr/>
        </p:nvPicPr>
        <p:blipFill rotWithShape="1">
          <a:blip r:embed="rId2"/>
          <a:srcRect l="13923" t="10924" r="14993" b="4739"/>
          <a:stretch/>
        </p:blipFill>
        <p:spPr>
          <a:xfrm>
            <a:off x="-1" y="-4202"/>
            <a:ext cx="12192001" cy="6862202"/>
          </a:xfrm>
          <a:prstGeom prst="rect">
            <a:avLst/>
          </a:prstGeom>
        </p:spPr>
      </p:pic>
      <p:sp>
        <p:nvSpPr>
          <p:cNvPr id="2" name="Rectangle 1">
            <a:extLst>
              <a:ext uri="{FF2B5EF4-FFF2-40B4-BE49-F238E27FC236}">
                <a16:creationId xmlns:a16="http://schemas.microsoft.com/office/drawing/2014/main" xmlns="" id="{DC7704C3-1959-4F2C-AA63-8F7F78D78532}"/>
              </a:ext>
            </a:extLst>
          </p:cNvPr>
          <p:cNvSpPr/>
          <p:nvPr/>
        </p:nvSpPr>
        <p:spPr>
          <a:xfrm>
            <a:off x="77118" y="2478795"/>
            <a:ext cx="12192000" cy="4678204"/>
          </a:xfrm>
          <a:prstGeom prst="rect">
            <a:avLst/>
          </a:prstGeom>
        </p:spPr>
        <p:txBody>
          <a:bodyPr wrap="square">
            <a:spAutoFit/>
          </a:bodyPr>
          <a:lstStyle/>
          <a:p>
            <a:r>
              <a:rPr lang="en-US" sz="2800" dirty="0">
                <a:solidFill>
                  <a:schemeClr val="bg1"/>
                </a:solidFill>
                <a:effectLst>
                  <a:glow rad="101600">
                    <a:schemeClr val="tx1">
                      <a:alpha val="60000"/>
                    </a:schemeClr>
                  </a:glow>
                </a:effectLst>
                <a:latin typeface="Georgia" panose="02040502050405020303" pitchFamily="18" charset="0"/>
              </a:rPr>
              <a:t>Act 20:32-35  "So now, brethren, I commend you to God and to the word of His grace, which is able to build you up and give you an inheritance among all those who are sanctified.  (33)  I have coveted no one's silver or gold or apparel.  (34)  Yes, you yourselves know that these hands have provided for my necessities, and for those who were with me.  (35)  I have shown you in every way, by laboring like this, that you must support the weak. And remember the words of the Lord Jesus, that He said, 'It is more blessed to give than to receive.' " Act 20:35-38  I have shown you in every way, by laboring like this, that you must support the weak. And remember the words of the Lord Jesus, that He said, 'It is more blessed to give than to receive.' " </a:t>
            </a:r>
          </a:p>
          <a:p>
            <a:endParaRPr lang="en-US" dirty="0">
              <a:latin typeface="Verdana" panose="020B0604030504040204" pitchFamily="34" charset="0"/>
            </a:endParaRPr>
          </a:p>
        </p:txBody>
      </p:sp>
    </p:spTree>
    <p:extLst>
      <p:ext uri="{BB962C8B-B14F-4D97-AF65-F5344CB8AC3E}">
        <p14:creationId xmlns:p14="http://schemas.microsoft.com/office/powerpoint/2010/main" val="306871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3012BC0-1947-4D51-B9D3-48C3702B2B0C}"/>
              </a:ext>
            </a:extLst>
          </p:cNvPr>
          <p:cNvPicPr>
            <a:picLocks noChangeAspect="1"/>
          </p:cNvPicPr>
          <p:nvPr/>
        </p:nvPicPr>
        <p:blipFill rotWithShape="1">
          <a:blip r:embed="rId2"/>
          <a:srcRect l="13804" t="11282" r="15172" b="7897"/>
          <a:stretch/>
        </p:blipFill>
        <p:spPr>
          <a:xfrm>
            <a:off x="0" y="14701"/>
            <a:ext cx="12192000" cy="6843299"/>
          </a:xfrm>
          <a:prstGeom prst="rect">
            <a:avLst/>
          </a:prstGeom>
        </p:spPr>
      </p:pic>
      <p:sp>
        <p:nvSpPr>
          <p:cNvPr id="6" name="Rectangle 5">
            <a:extLst>
              <a:ext uri="{FF2B5EF4-FFF2-40B4-BE49-F238E27FC236}">
                <a16:creationId xmlns:a16="http://schemas.microsoft.com/office/drawing/2014/main" xmlns="" id="{93E49C02-DD37-4D64-A119-6EADF6917CB3}"/>
              </a:ext>
            </a:extLst>
          </p:cNvPr>
          <p:cNvSpPr/>
          <p:nvPr/>
        </p:nvSpPr>
        <p:spPr>
          <a:xfrm>
            <a:off x="0" y="4252509"/>
            <a:ext cx="9344437" cy="2954655"/>
          </a:xfrm>
          <a:prstGeom prst="rect">
            <a:avLst/>
          </a:prstGeom>
        </p:spPr>
        <p:txBody>
          <a:bodyPr wrap="square">
            <a:spAutoFit/>
          </a:bodyPr>
          <a:lstStyle/>
          <a:p>
            <a:r>
              <a:rPr lang="en-US" sz="2800" dirty="0">
                <a:solidFill>
                  <a:schemeClr val="bg1"/>
                </a:solidFill>
                <a:effectLst>
                  <a:glow rad="101600">
                    <a:schemeClr val="tx1">
                      <a:alpha val="60000"/>
                    </a:schemeClr>
                  </a:glow>
                </a:effectLst>
                <a:latin typeface="Georgia" panose="02040502050405020303" pitchFamily="18" charset="0"/>
              </a:rPr>
              <a:t>(36)  And when he had said these things, he knelt down and prayed with them all.  (37)  Then they all wept freely, and fell on Paul's neck and kissed him,  (38)  sorrowing most of all for the words which he spoke, that they would see his face no more. And they accompanied him to the ship.</a:t>
            </a:r>
          </a:p>
          <a:p>
            <a:endParaRPr lang="en-US" dirty="0">
              <a:latin typeface="Verdana" panose="020B0604030504040204" pitchFamily="34" charset="0"/>
            </a:endParaRPr>
          </a:p>
        </p:txBody>
      </p:sp>
      <p:pic>
        <p:nvPicPr>
          <p:cNvPr id="7" name="Picture 6">
            <a:extLst>
              <a:ext uri="{FF2B5EF4-FFF2-40B4-BE49-F238E27FC236}">
                <a16:creationId xmlns:a16="http://schemas.microsoft.com/office/drawing/2014/main" xmlns="" id="{4CECA336-ABC3-4900-9144-23548B1AC4AC}"/>
              </a:ext>
            </a:extLst>
          </p:cNvPr>
          <p:cNvPicPr>
            <a:picLocks noChangeAspect="1"/>
          </p:cNvPicPr>
          <p:nvPr/>
        </p:nvPicPr>
        <p:blipFill rotWithShape="1">
          <a:blip r:embed="rId3"/>
          <a:srcRect l="26473" t="11084" r="15093" b="8433"/>
          <a:stretch/>
        </p:blipFill>
        <p:spPr>
          <a:xfrm>
            <a:off x="9344437" y="4406748"/>
            <a:ext cx="2847563" cy="2451252"/>
          </a:xfrm>
          <a:prstGeom prst="rect">
            <a:avLst/>
          </a:prstGeom>
        </p:spPr>
      </p:pic>
      <p:sp>
        <p:nvSpPr>
          <p:cNvPr id="9" name="TextBox 8">
            <a:extLst>
              <a:ext uri="{FF2B5EF4-FFF2-40B4-BE49-F238E27FC236}">
                <a16:creationId xmlns:a16="http://schemas.microsoft.com/office/drawing/2014/main" xmlns="" id="{669BED11-D374-4A20-8DED-273B97D8289F}"/>
              </a:ext>
            </a:extLst>
          </p:cNvPr>
          <p:cNvSpPr txBox="1"/>
          <p:nvPr/>
        </p:nvSpPr>
        <p:spPr>
          <a:xfrm>
            <a:off x="0" y="14701"/>
            <a:ext cx="12192000" cy="584775"/>
          </a:xfrm>
          <a:prstGeom prst="rect">
            <a:avLst/>
          </a:prstGeom>
          <a:noFill/>
        </p:spPr>
        <p:txBody>
          <a:bodyPr wrap="square" rtlCol="0">
            <a:spAutoFit/>
          </a:bodyPr>
          <a:lstStyle/>
          <a:p>
            <a:pPr algn="ctr"/>
            <a:r>
              <a:rPr lang="en-US" sz="3200" b="1" dirty="0">
                <a:solidFill>
                  <a:schemeClr val="bg1"/>
                </a:solidFill>
                <a:effectLst>
                  <a:glow rad="101600">
                    <a:schemeClr val="tx1">
                      <a:alpha val="60000"/>
                    </a:schemeClr>
                  </a:glow>
                </a:effectLst>
              </a:rPr>
              <a:t>Paul’s Final Farewell to the Ephesian Elders</a:t>
            </a:r>
          </a:p>
        </p:txBody>
      </p:sp>
    </p:spTree>
    <p:extLst>
      <p:ext uri="{BB962C8B-B14F-4D97-AF65-F5344CB8AC3E}">
        <p14:creationId xmlns:p14="http://schemas.microsoft.com/office/powerpoint/2010/main" val="2836026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7176</TotalTime>
  <Words>1266</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Britannic Bold</vt:lpstr>
      <vt:lpstr>Calibri</vt:lpstr>
      <vt:lpstr>Calibri Light</vt:lpstr>
      <vt:lpstr>Georgia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Butler</dc:creator>
  <cp:lastModifiedBy>Windows User</cp:lastModifiedBy>
  <cp:revision>26</cp:revision>
  <dcterms:created xsi:type="dcterms:W3CDTF">2017-10-15T22:35:24Z</dcterms:created>
  <dcterms:modified xsi:type="dcterms:W3CDTF">2017-10-22T14:03:00Z</dcterms:modified>
</cp:coreProperties>
</file>